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2" r:id="rId5"/>
    <p:sldId id="269" r:id="rId6"/>
    <p:sldId id="259" r:id="rId7"/>
    <p:sldId id="273" r:id="rId8"/>
    <p:sldId id="260" r:id="rId9"/>
    <p:sldId id="261" r:id="rId10"/>
    <p:sldId id="262" r:id="rId11"/>
    <p:sldId id="263" r:id="rId12"/>
    <p:sldId id="264" r:id="rId13"/>
    <p:sldId id="266" r:id="rId14"/>
    <p:sldId id="274" r:id="rId15"/>
    <p:sldId id="275" r:id="rId16"/>
    <p:sldId id="267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F94A"/>
    <a:srgbClr val="6DB379"/>
    <a:srgbClr val="A725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43430400" cy="1843430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511DE-2F61-48E7-920D-1CB67E00097B}" type="datetimeFigureOut">
              <a:rPr lang="zh-TW" altLang="en-US" smtClean="0"/>
              <a:pPr/>
              <a:t>2013/7/4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756EA-B7EA-4AF9-83F8-B1F2F54F173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56608" y="4886793"/>
            <a:ext cx="6400800" cy="1111771"/>
          </a:xfrm>
        </p:spPr>
        <p:txBody>
          <a:bodyPr/>
          <a:lstStyle/>
          <a:p>
            <a:r>
              <a:rPr lang="zh-TW" altLang="en-US" dirty="0" smtClean="0">
                <a:solidFill>
                  <a:srgbClr val="002060"/>
                </a:solidFill>
                <a:latin typeface="+mn-ea"/>
              </a:rPr>
              <a:t>嘉南藥理科技大學學輔中心提供</a:t>
            </a:r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31881" y="1948004"/>
            <a:ext cx="63401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800" b="1" dirty="0" smtClean="0">
                <a:effectLst>
                  <a:reflection blurRad="6350" stA="55000" endA="300" endPos="45500" dir="5400000" sy="-100000" algn="bl" rotWithShape="0"/>
                </a:effectLst>
              </a:rPr>
              <a:t>迎向未來：求職面面觀</a:t>
            </a:r>
            <a:endParaRPr lang="zh-TW" alt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14260" y="3044784"/>
            <a:ext cx="63401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如何寫好一份履歷表？</a:t>
            </a:r>
            <a:endParaRPr lang="zh-TW" alt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二、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工作經驗及專長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2288" y="1390337"/>
            <a:ext cx="7787391" cy="4995472"/>
          </a:xfrm>
        </p:spPr>
        <p:txBody>
          <a:bodyPr>
            <a:normAutofit lnSpcReduction="10000"/>
          </a:bodyPr>
          <a:lstStyle/>
          <a:p>
            <a:r>
              <a:rPr lang="zh-TW" altLang="en-US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專業能力或技術檢定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：註明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外語能力如何，領有專業執照，或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參與過正式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的訓練，只要和工作能力有關的都可以列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上。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dirty="0"/>
          </a:p>
          <a:p>
            <a:r>
              <a:rPr lang="zh-TW" altLang="en-US" sz="3600" b="1" dirty="0" smtClean="0">
                <a:solidFill>
                  <a:srgbClr val="FF0000"/>
                </a:solidFill>
              </a:rPr>
              <a:t>積極凸顯「企圖心」</a:t>
            </a:r>
            <a:endParaRPr lang="en-US" altLang="zh-TW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TW" altLang="en-US" sz="2800" dirty="0" smtClean="0"/>
              <a:t>→非</a:t>
            </a:r>
            <a:r>
              <a:rPr lang="zh-TW" altLang="en-US" sz="2800" dirty="0"/>
              <a:t>名校畢業生</a:t>
            </a:r>
            <a:r>
              <a:rPr lang="zh-TW" altLang="en-US" sz="2800" dirty="0" smtClean="0"/>
              <a:t>更該</a:t>
            </a:r>
            <a:r>
              <a:rPr lang="zh-TW" altLang="en-US" sz="2800" dirty="0"/>
              <a:t>凸</a:t>
            </a:r>
            <a:r>
              <a:rPr lang="zh-TW" altLang="en-US" sz="2800" dirty="0" smtClean="0"/>
              <a:t>顯這個</a:t>
            </a:r>
            <a:r>
              <a:rPr lang="zh-TW" altLang="en-US" sz="2800" dirty="0"/>
              <a:t>特質</a:t>
            </a:r>
            <a:r>
              <a:rPr lang="zh-TW" altLang="en-US" sz="2800" dirty="0" smtClean="0"/>
              <a:t>。</a:t>
            </a:r>
            <a:endParaRPr lang="en-US" altLang="zh-TW" sz="2800" dirty="0" smtClean="0"/>
          </a:p>
          <a:p>
            <a:pPr>
              <a:buNone/>
            </a:pP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  ◎</a:t>
            </a:r>
            <a:r>
              <a:rPr lang="zh-TW" altLang="en-US" sz="2600" dirty="0">
                <a:latin typeface="標楷體" pitchFamily="65" charset="-120"/>
                <a:ea typeface="標楷體" pitchFamily="65" charset="-120"/>
              </a:rPr>
              <a:t>企圖心可以反映在你</a:t>
            </a: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對 </a:t>
            </a:r>
            <a:r>
              <a:rPr lang="zh-TW" alt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職務或公司 </a:t>
            </a:r>
            <a:endParaRPr lang="en-US" altLang="zh-TW" sz="2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    </a:t>
            </a: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基本的了解，</a:t>
            </a:r>
            <a:r>
              <a:rPr lang="zh-TW" altLang="en-US" sz="2600" dirty="0">
                <a:latin typeface="標楷體" pitchFamily="65" charset="-120"/>
                <a:ea typeface="標楷體" pitchFamily="65" charset="-120"/>
              </a:rPr>
              <a:t>尤其在面試時</a:t>
            </a: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，</a:t>
            </a:r>
            <a:endParaRPr lang="en-US" altLang="zh-TW" sz="26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    只要</a:t>
            </a:r>
            <a:r>
              <a:rPr lang="zh-TW" altLang="en-US" sz="2600" dirty="0">
                <a:latin typeface="標楷體" pitchFamily="65" charset="-120"/>
                <a:ea typeface="標楷體" pitchFamily="65" charset="-120"/>
              </a:rPr>
              <a:t>做足這幾項基本功課</a:t>
            </a: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，</a:t>
            </a:r>
            <a:endParaRPr lang="en-US" altLang="zh-TW" sz="26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2600" dirty="0" smtClean="0">
                <a:latin typeface="標楷體" pitchFamily="65" charset="-120"/>
                <a:ea typeface="標楷體" pitchFamily="65" charset="-120"/>
              </a:rPr>
              <a:t>    要</a:t>
            </a:r>
            <a:r>
              <a:rPr lang="zh-TW" altLang="en-US" sz="2600" dirty="0">
                <a:latin typeface="標楷體" pitchFamily="65" charset="-120"/>
                <a:ea typeface="標楷體" pitchFamily="65" charset="-120"/>
              </a:rPr>
              <a:t>打動面試主管並不難。</a:t>
            </a:r>
          </a:p>
        </p:txBody>
      </p:sp>
      <p:grpSp>
        <p:nvGrpSpPr>
          <p:cNvPr id="10" name="群組 9"/>
          <p:cNvGrpSpPr/>
          <p:nvPr/>
        </p:nvGrpSpPr>
        <p:grpSpPr>
          <a:xfrm>
            <a:off x="441960" y="578620"/>
            <a:ext cx="8366759" cy="5989820"/>
            <a:chOff x="1187220" y="538147"/>
            <a:chExt cx="7135319" cy="5966085"/>
          </a:xfrm>
        </p:grpSpPr>
        <p:sp>
          <p:nvSpPr>
            <p:cNvPr id="5" name="爆炸 1 4"/>
            <p:cNvSpPr/>
            <p:nvPr/>
          </p:nvSpPr>
          <p:spPr>
            <a:xfrm>
              <a:off x="1187220" y="538147"/>
              <a:ext cx="7135319" cy="5966085"/>
            </a:xfrm>
            <a:prstGeom prst="irregularSeal1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2716897" y="2605135"/>
              <a:ext cx="4240965" cy="82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zh-TW" altLang="en-US" sz="2400" dirty="0" smtClean="0">
                  <a:latin typeface="標楷體" pitchFamily="65" charset="-120"/>
                  <a:ea typeface="標楷體" pitchFamily="65" charset="-120"/>
                </a:rPr>
                <a:t>高達</a:t>
              </a:r>
              <a:r>
                <a:rPr lang="en-US" altLang="zh-TW" sz="2400" dirty="0" smtClean="0">
                  <a:latin typeface="標楷體" pitchFamily="65" charset="-120"/>
                  <a:ea typeface="標楷體" pitchFamily="65" charset="-120"/>
                </a:rPr>
                <a:t>47.9</a:t>
              </a:r>
              <a:r>
                <a:rPr lang="zh-TW" altLang="en-US" sz="2400" dirty="0" smtClean="0">
                  <a:latin typeface="標楷體" pitchFamily="65" charset="-120"/>
                  <a:ea typeface="標楷體" pitchFamily="65" charset="-120"/>
                </a:rPr>
                <a:t>％的企業表示，最希望</a:t>
              </a:r>
              <a:endParaRPr lang="en-US" altLang="zh-TW" sz="2400" dirty="0" smtClean="0">
                <a:latin typeface="標楷體" pitchFamily="65" charset="-120"/>
                <a:ea typeface="標楷體" pitchFamily="65" charset="-120"/>
              </a:endParaRPr>
            </a:p>
            <a:p>
              <a:pPr>
                <a:buNone/>
              </a:pPr>
              <a:r>
                <a:rPr lang="zh-TW" altLang="en-US" sz="2400" dirty="0" smtClean="0">
                  <a:latin typeface="標楷體" pitchFamily="65" charset="-120"/>
                  <a:ea typeface="標楷體" pitchFamily="65" charset="-120"/>
                </a:rPr>
                <a:t>看到「表達強烈企圖心」的履歷表。</a:t>
              </a:r>
              <a:endParaRPr lang="en-US" altLang="zh-TW" sz="2400" dirty="0" smtClean="0">
                <a:latin typeface="標楷體" pitchFamily="65" charset="-120"/>
                <a:ea typeface="標楷體" pitchFamily="65" charset="-120"/>
              </a:endParaRPr>
            </a:p>
          </p:txBody>
        </p:sp>
      </p:grpSp>
      <p:sp>
        <p:nvSpPr>
          <p:cNvPr id="8" name="文字方塊 7"/>
          <p:cNvSpPr txBox="1"/>
          <p:nvPr/>
        </p:nvSpPr>
        <p:spPr>
          <a:xfrm>
            <a:off x="2560071" y="3687580"/>
            <a:ext cx="4212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所以、不用客氣！</a:t>
            </a:r>
            <a:endParaRPr lang="zh-TW" altLang="en-US" sz="40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三、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希望待遇與工作地點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如果想應徵的單位有許多分處的辦公室，可以填上自己想去的工作地點，甚至扼要交代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原因，如：離家遠近或是經濟考量。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2800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如果對</a:t>
            </a:r>
            <a:r>
              <a:rPr lang="zh-TW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市場行情有所了解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，不妨寫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下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希望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的待遇。如果沒有信心又怕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錯失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機會，可以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保守地填寫金額，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註明彈性在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多少與多少之間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，</a:t>
            </a:r>
            <a:endParaRPr lang="en-US" altLang="zh-TW" sz="2800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dirty="0" smtClean="0">
                <a:latin typeface="微軟正黑體" pitchFamily="34" charset="-120"/>
                <a:ea typeface="微軟正黑體" pitchFamily="34" charset="-120"/>
              </a:rPr>
              <a:t>    寫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「</a:t>
            </a:r>
            <a:r>
              <a:rPr lang="zh-TW" altLang="en-US" sz="2800" b="1" u="sng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依公司規定</a:t>
            </a:r>
            <a:r>
              <a:rPr lang="zh-TW" altLang="en-US" sz="2800" dirty="0">
                <a:latin typeface="微軟正黑體" pitchFamily="34" charset="-120"/>
                <a:ea typeface="微軟正黑體" pitchFamily="34" charset="-120"/>
              </a:rPr>
              <a:t>」也行。</a:t>
            </a:r>
          </a:p>
          <a:p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2269" y="1825053"/>
            <a:ext cx="6573187" cy="4815590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每個項目不一定要長，但要盡量詳盡，幫助人家多了解你，用詞遣字也不用太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死板，但也</a:t>
            </a:r>
            <a:r>
              <a:rPr lang="zh-TW" altLang="en-US" b="1" u="sng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不要用注音文、火星文或是網路用語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！</a:t>
            </a:r>
            <a:endParaRPr lang="en-US" altLang="zh-TW" b="1" u="sng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又不是要去火星找工作！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可以製作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符合自己個人氣質的履歷表也不錯，但是</a:t>
            </a:r>
            <a:r>
              <a:rPr lang="zh-TW" altLang="en-US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不要太過花俏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，以免造成反效果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也不要貼大頭貼或是手機自拍照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圓角矩形圖說文字 3"/>
          <p:cNvSpPr/>
          <p:nvPr/>
        </p:nvSpPr>
        <p:spPr>
          <a:xfrm>
            <a:off x="6745574" y="3792512"/>
            <a:ext cx="2023672" cy="2758190"/>
          </a:xfrm>
          <a:prstGeom prst="wedgeRoundRectCallout">
            <a:avLst>
              <a:gd name="adj1" fmla="val -40814"/>
              <a:gd name="adj2" fmla="val -608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80485" y="4077325"/>
            <a:ext cx="1783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一般公司的面試官，幾乎是</a:t>
            </a:r>
            <a:r>
              <a:rPr lang="en-US" altLang="zh-TW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40</a:t>
            </a:r>
            <a:r>
              <a:rPr lang="zh-TW" altLang="en-US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多歲的中階主管，比較傳統</a:t>
            </a:r>
            <a:r>
              <a:rPr lang="en-US" altLang="zh-TW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~</a:t>
            </a:r>
            <a:endParaRPr lang="zh-TW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69232" y="524656"/>
            <a:ext cx="7600013" cy="892982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solidFill>
                  <a:srgbClr val="002060"/>
                </a:solidFill>
              </a:rPr>
              <a:t>禁忌</a:t>
            </a:r>
            <a:r>
              <a:rPr lang="en-US" altLang="zh-TW" b="1" dirty="0" smtClean="0">
                <a:solidFill>
                  <a:srgbClr val="002060"/>
                </a:solidFill>
              </a:rPr>
              <a:t>1</a:t>
            </a:r>
            <a:r>
              <a:rPr lang="zh-TW" altLang="en-US" b="1" dirty="0" smtClean="0">
                <a:solidFill>
                  <a:srgbClr val="002060"/>
                </a:solidFill>
              </a:rPr>
              <a:t>　履歷表「文不對題」</a:t>
            </a:r>
            <a:endParaRPr lang="zh-TW" altLang="en-US" b="1" dirty="0">
              <a:solidFill>
                <a:srgbClr val="00206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09862" y="1600199"/>
            <a:ext cx="8476938" cy="3631368"/>
          </a:xfrm>
        </p:spPr>
        <p:txBody>
          <a:bodyPr>
            <a:normAutofit fontScale="77500" lnSpcReduction="20000"/>
          </a:bodyPr>
          <a:lstStyle/>
          <a:p>
            <a:r>
              <a:rPr lang="zh-TW" altLang="en-US" b="1" u="sng" dirty="0" smtClean="0">
                <a:solidFill>
                  <a:srgbClr val="002060"/>
                </a:solidFill>
              </a:rPr>
              <a:t>「</a:t>
            </a:r>
            <a:r>
              <a:rPr lang="zh-TW" altLang="en-US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描述條件與應徵工作內容不符</a:t>
            </a:r>
            <a:r>
              <a:rPr lang="zh-TW" altLang="en-US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」是最</a:t>
            </a:r>
            <a:r>
              <a:rPr lang="zh-TW" altLang="en-US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容易犯的頭號錯誤</a:t>
            </a:r>
            <a:r>
              <a:rPr lang="zh-TW" altLang="en-US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b="1" u="sng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b="1" u="sng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 寄</a:t>
            </a:r>
            <a:r>
              <a:rPr lang="zh-TW" altLang="en-US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發求職履歷時，一定要針對不同工作、職位、企業、產業等，設計不同的履歷內容，或是修改成與應徵工作條件相符的內容</a:t>
            </a:r>
            <a:r>
              <a:rPr lang="zh-TW" altLang="en-US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多</a:t>
            </a:r>
            <a:r>
              <a:rPr lang="zh-TW" altLang="en-US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主動研究相關職務內容，甚至打電話</a:t>
            </a:r>
            <a:r>
              <a:rPr lang="zh-TW" altLang="en-US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到公司，</a:t>
            </a:r>
            <a:r>
              <a:rPr lang="zh-TW" altLang="en-US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向負責招募的窗口詢問清楚，對工作有具體了解後，便能有效</a:t>
            </a:r>
            <a:r>
              <a:rPr lang="zh-TW" altLang="en-US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滿足公司的</a:t>
            </a:r>
            <a:r>
              <a:rPr lang="zh-TW" altLang="en-US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期望</a:t>
            </a:r>
            <a:r>
              <a:rPr lang="zh-TW" altLang="en-US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lang="zh-TW" altLang="en-US" dirty="0">
              <a:solidFill>
                <a:srgbClr val="002060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224852" y="374754"/>
            <a:ext cx="1049312" cy="974361"/>
            <a:chOff x="224852" y="374754"/>
            <a:chExt cx="1049312" cy="974361"/>
          </a:xfrm>
        </p:grpSpPr>
        <p:sp>
          <p:nvSpPr>
            <p:cNvPr id="4" name="橢圓 3"/>
            <p:cNvSpPr/>
            <p:nvPr/>
          </p:nvSpPr>
          <p:spPr>
            <a:xfrm>
              <a:off x="224852" y="374754"/>
              <a:ext cx="1049312" cy="9743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A725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449705" y="584616"/>
              <a:ext cx="6145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 smtClean="0">
                  <a:solidFill>
                    <a:schemeClr val="bg1"/>
                  </a:solidFill>
                </a:rPr>
                <a:t>禁</a:t>
              </a:r>
              <a:endParaRPr lang="zh-TW" altLang="en-US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59648"/>
            <a:ext cx="8034728" cy="1143000"/>
          </a:xfrm>
        </p:spPr>
        <p:txBody>
          <a:bodyPr>
            <a:normAutofit/>
          </a:bodyPr>
          <a:lstStyle/>
          <a:p>
            <a:r>
              <a:rPr lang="zh-TW" altLang="en-US" b="1" dirty="0">
                <a:solidFill>
                  <a:srgbClr val="002060"/>
                </a:solidFill>
              </a:rPr>
              <a:t>禁忌</a:t>
            </a:r>
            <a:r>
              <a:rPr lang="en-US" altLang="zh-TW" b="1" dirty="0">
                <a:solidFill>
                  <a:srgbClr val="002060"/>
                </a:solidFill>
              </a:rPr>
              <a:t>2</a:t>
            </a:r>
            <a:r>
              <a:rPr lang="zh-TW" altLang="en-US" b="1" dirty="0">
                <a:solidFill>
                  <a:srgbClr val="002060"/>
                </a:solidFill>
              </a:rPr>
              <a:t>　缺乏個人特色或</a:t>
            </a:r>
            <a:r>
              <a:rPr lang="zh-TW" altLang="en-US" b="1" dirty="0" smtClean="0">
                <a:solidFill>
                  <a:srgbClr val="002060"/>
                </a:solidFill>
              </a:rPr>
              <a:t>重點</a:t>
            </a:r>
            <a:endParaRPr lang="zh-TW" altLang="en-US" b="1" dirty="0">
              <a:solidFill>
                <a:srgbClr val="00206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7003" y="1210454"/>
            <a:ext cx="8386997" cy="3691329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sz="2800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高達</a:t>
            </a:r>
            <a:r>
              <a:rPr lang="en-US" altLang="zh-TW" sz="2800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52.8</a:t>
            </a:r>
            <a:r>
              <a:rPr lang="zh-TW" altLang="en-US" sz="2800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％的企業不歡迎這樣的履歷表。尤其在步調快、變動大的金融、科技</a:t>
            </a:r>
            <a:r>
              <a:rPr lang="zh-TW" altLang="en-US" sz="28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產業</a:t>
            </a:r>
            <a:endParaRPr lang="en-US" altLang="zh-TW" sz="2800" b="1" u="sng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2800" b="1" u="sng" dirty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主管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每天面對的，可能是上千封的求職履歷表，如果缺乏個人特色或重點，不用</a:t>
            </a:r>
            <a:r>
              <a:rPr lang="en-US" altLang="zh-TW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1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秒鐘，可能就會被直接刪掉</a:t>
            </a:r>
            <a:r>
              <a:rPr lang="zh-TW" altLang="en-US" sz="3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sz="3000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3000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3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與其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寫出「我叫某某某，成長於小康家庭，家中有</a:t>
            </a:r>
            <a:r>
              <a:rPr lang="en-US" altLang="zh-TW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×××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兄弟姊妹</a:t>
            </a:r>
            <a:r>
              <a:rPr lang="en-US" altLang="zh-TW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……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」這樣「制式化」的自傳，還不如寫</a:t>
            </a:r>
            <a:r>
              <a:rPr lang="zh-TW" altLang="en-US" sz="3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一段 </a:t>
            </a:r>
            <a:r>
              <a:rPr lang="zh-TW" altLang="en-US" sz="3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精采</a:t>
            </a:r>
            <a:r>
              <a:rPr lang="zh-TW" altLang="en-US" sz="36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的個人</a:t>
            </a:r>
            <a:r>
              <a:rPr lang="zh-TW" altLang="en-US" sz="3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故事 </a:t>
            </a:r>
            <a:r>
              <a:rPr lang="zh-TW" altLang="en-US" sz="30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來得</a:t>
            </a:r>
            <a:r>
              <a:rPr lang="zh-TW" altLang="en-US" sz="30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吸引人。</a:t>
            </a:r>
          </a:p>
        </p:txBody>
      </p:sp>
      <p:grpSp>
        <p:nvGrpSpPr>
          <p:cNvPr id="4" name="群組 3"/>
          <p:cNvGrpSpPr/>
          <p:nvPr/>
        </p:nvGrpSpPr>
        <p:grpSpPr>
          <a:xfrm>
            <a:off x="194872" y="239842"/>
            <a:ext cx="1049312" cy="974361"/>
            <a:chOff x="224852" y="374754"/>
            <a:chExt cx="1049312" cy="974361"/>
          </a:xfrm>
        </p:grpSpPr>
        <p:sp>
          <p:nvSpPr>
            <p:cNvPr id="5" name="橢圓 4"/>
            <p:cNvSpPr/>
            <p:nvPr/>
          </p:nvSpPr>
          <p:spPr>
            <a:xfrm>
              <a:off x="224852" y="374754"/>
              <a:ext cx="1049312" cy="9743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A725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449705" y="584616"/>
              <a:ext cx="6145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 smtClean="0">
                  <a:solidFill>
                    <a:schemeClr val="bg1"/>
                  </a:solidFill>
                </a:rPr>
                <a:t>禁</a:t>
              </a:r>
              <a:endParaRPr lang="zh-TW" altLang="en-US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b="1" dirty="0">
                <a:solidFill>
                  <a:srgbClr val="002060"/>
                </a:solidFill>
              </a:rPr>
              <a:t>禁忌</a:t>
            </a:r>
            <a:r>
              <a:rPr lang="en-US" altLang="zh-TW" b="1" dirty="0">
                <a:solidFill>
                  <a:srgbClr val="002060"/>
                </a:solidFill>
              </a:rPr>
              <a:t>3</a:t>
            </a:r>
            <a:r>
              <a:rPr lang="zh-TW" altLang="en-US" b="1" dirty="0">
                <a:solidFill>
                  <a:srgbClr val="002060"/>
                </a:solidFill>
              </a:rPr>
              <a:t>　語文能力破</a:t>
            </a:r>
            <a:r>
              <a:rPr lang="zh-TW" altLang="en-US" b="1" dirty="0" smtClean="0">
                <a:solidFill>
                  <a:srgbClr val="002060"/>
                </a:solidFill>
              </a:rPr>
              <a:t>功</a:t>
            </a:r>
            <a:endParaRPr lang="zh-TW" altLang="en-US" b="1" dirty="0">
              <a:solidFill>
                <a:srgbClr val="00206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90933"/>
          </a:xfrm>
        </p:spPr>
        <p:txBody>
          <a:bodyPr>
            <a:noAutofit/>
          </a:bodyPr>
          <a:lstStyle/>
          <a:p>
            <a:r>
              <a:rPr lang="zh-TW" altLang="en-US" sz="26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「</a:t>
            </a:r>
            <a:r>
              <a:rPr lang="zh-TW" altLang="en-US" sz="2600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錯別字過多</a:t>
            </a:r>
            <a:r>
              <a:rPr lang="zh-TW" altLang="en-US" sz="26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」、「中</a:t>
            </a:r>
            <a:r>
              <a:rPr lang="en-US" altLang="zh-TW" sz="26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26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英文</a:t>
            </a:r>
            <a:r>
              <a:rPr lang="zh-TW" altLang="en-US" sz="2600" b="1" u="sng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文法</a:t>
            </a:r>
            <a:r>
              <a:rPr lang="zh-TW" altLang="en-US" sz="2600" b="1" u="sng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不通」也是很多求職履歷常犯的錯誤。</a:t>
            </a:r>
            <a:endParaRPr lang="en-US" altLang="zh-TW" sz="2600" b="1" u="sng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sz="2600" dirty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6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在撰寫文字上，一定要 </a:t>
            </a:r>
            <a:r>
              <a:rPr lang="zh-TW" altLang="en-US" sz="2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再三檢查 </a:t>
            </a:r>
            <a:r>
              <a:rPr lang="zh-TW" altLang="en-US" sz="26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，不要錯字連篇，也不要運用自己不清楚的標語或英文翻譯，如果再加上沒有</a:t>
            </a:r>
            <a:r>
              <a:rPr lang="zh-TW" altLang="en-US" sz="26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紮實的內容、清晰的邏輯</a:t>
            </a:r>
            <a:r>
              <a:rPr lang="zh-TW" altLang="en-US" sz="26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，會給</a:t>
            </a:r>
            <a:r>
              <a:rPr lang="zh-TW" altLang="en-US" sz="26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人一種「</a:t>
            </a:r>
            <a:r>
              <a:rPr lang="zh-TW" altLang="en-US" sz="2600" b="1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混亂</a:t>
            </a:r>
            <a:r>
              <a:rPr lang="zh-TW" altLang="en-US" sz="2600" dirty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」的印象</a:t>
            </a:r>
            <a:r>
              <a:rPr lang="zh-TW" altLang="en-US" sz="2600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sz="2600" dirty="0" smtClean="0">
              <a:solidFill>
                <a:srgbClr val="00206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224852" y="374754"/>
            <a:ext cx="1049312" cy="974361"/>
            <a:chOff x="224852" y="374754"/>
            <a:chExt cx="1049312" cy="974361"/>
          </a:xfrm>
        </p:grpSpPr>
        <p:sp>
          <p:nvSpPr>
            <p:cNvPr id="5" name="橢圓 4"/>
            <p:cNvSpPr/>
            <p:nvPr/>
          </p:nvSpPr>
          <p:spPr>
            <a:xfrm>
              <a:off x="224852" y="374754"/>
              <a:ext cx="1049312" cy="9743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A725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449705" y="584616"/>
              <a:ext cx="6145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 smtClean="0">
                  <a:solidFill>
                    <a:schemeClr val="bg1"/>
                  </a:solidFill>
                </a:rPr>
                <a:t>禁</a:t>
              </a:r>
              <a:endParaRPr lang="zh-TW" altLang="en-US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結語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履歷的最大功用不是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要讓主管喜歡你，而是要讓他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覺得 </a:t>
            </a:r>
            <a:r>
              <a:rPr lang="zh-TW" altLang="en-US" sz="3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公司</a:t>
            </a:r>
            <a:r>
              <a:rPr lang="zh-TW" altLang="en-US" sz="36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需要</a:t>
            </a:r>
            <a:r>
              <a:rPr lang="zh-TW" altLang="en-US" sz="36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你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，你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可以為公司帶來更大利益。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14794" y="3732551"/>
            <a:ext cx="4347147" cy="2488367"/>
            <a:chOff x="314794" y="3732551"/>
            <a:chExt cx="4347147" cy="2488367"/>
          </a:xfrm>
        </p:grpSpPr>
        <p:sp>
          <p:nvSpPr>
            <p:cNvPr id="5" name="橢圓 4"/>
            <p:cNvSpPr/>
            <p:nvPr/>
          </p:nvSpPr>
          <p:spPr>
            <a:xfrm>
              <a:off x="314794" y="3732551"/>
              <a:ext cx="4332157" cy="248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509665" y="4392118"/>
              <a:ext cx="41522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200" dirty="0" smtClean="0">
                  <a:latin typeface="標楷體" pitchFamily="65" charset="-120"/>
                  <a:ea typeface="標楷體" pitchFamily="65" charset="-120"/>
                </a:rPr>
                <a:t>祝大家都能找到自己喜歡且充實的工作！</a:t>
              </a:r>
              <a:endParaRPr lang="zh-TW" altLang="en-US" sz="3200" dirty="0">
                <a:latin typeface="標楷體" pitchFamily="65" charset="-120"/>
                <a:ea typeface="標楷體" pitchFamily="65" charset="-12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70616" y="1308959"/>
            <a:ext cx="5164111" cy="1143000"/>
          </a:xfrm>
        </p:spPr>
        <p:txBody>
          <a:bodyPr>
            <a:normAutofit fontScale="90000"/>
          </a:bodyPr>
          <a:lstStyle/>
          <a:p>
            <a:r>
              <a:rPr lang="zh-TW" altLang="en-US" b="1" dirty="0" smtClean="0">
                <a:solidFill>
                  <a:srgbClr val="002060"/>
                </a:solidFill>
              </a:rPr>
              <a:t>求職該如何乘勝追擊？</a:t>
            </a:r>
            <a:endParaRPr lang="zh-TW" altLang="en-US" b="1" dirty="0">
              <a:solidFill>
                <a:srgbClr val="00206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603947" y="2203554"/>
            <a:ext cx="7157803" cy="3652786"/>
          </a:xfrm>
        </p:spPr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七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、八月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進入暑假打工求職旺季，你是否也困擾於履歷表怎麼寫？在撰寫的過程中，該如何凸顯自我特色會比較恰當呢？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2190" y="1528996"/>
            <a:ext cx="8229600" cy="4552197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人力銀行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發現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，許多人網上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求職履歷表大有問題，四成以上的自傳字數低於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800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字，超過八成求職者疏於提供證照與作品集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自傳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與職務描述可展現自我與企圖心，用關鍵證照與優秀作品則可拉大領先差距，提高爭取熱門職缺的勝算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。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Excel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、 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Power Point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等電腦技能、以及英語能力看似平常，但已是不分職務的企業主都會檢視的項目，求職者萬不能平白喪失突出自己的表現機會。                                                </a:t>
            </a:r>
            <a:r>
              <a:rPr lang="zh-TW" altLang="en-US" sz="1900" dirty="0" smtClean="0">
                <a:latin typeface="標楷體" pitchFamily="65" charset="-120"/>
                <a:ea typeface="標楷體" pitchFamily="65" charset="-120"/>
              </a:rPr>
              <a:t>                                                                                                                </a:t>
            </a:r>
            <a:endParaRPr lang="en-US" altLang="zh-TW" sz="1900" dirty="0" smtClean="0">
              <a:latin typeface="標楷體" pitchFamily="65" charset="-120"/>
              <a:ea typeface="標楷體" pitchFamily="65" charset="-120"/>
            </a:endParaRPr>
          </a:p>
          <a:p>
            <a:pPr algn="r">
              <a:buNone/>
            </a:pPr>
            <a:r>
              <a:rPr lang="zh-TW" altLang="en-US" sz="1900" dirty="0" smtClean="0">
                <a:latin typeface="標楷體" pitchFamily="65" charset="-120"/>
                <a:ea typeface="標楷體" pitchFamily="65" charset="-120"/>
              </a:rPr>
              <a:t>    摘自</a:t>
            </a:r>
            <a:r>
              <a:rPr lang="en-US" altLang="zh-TW" sz="1900" dirty="0" smtClean="0">
                <a:latin typeface="標楷體" pitchFamily="65" charset="-120"/>
                <a:ea typeface="標楷體" pitchFamily="65" charset="-120"/>
              </a:rPr>
              <a:t>《</a:t>
            </a:r>
            <a:r>
              <a:rPr lang="zh-TW" altLang="en-US" sz="1900" dirty="0">
                <a:latin typeface="標楷體" pitchFamily="65" charset="-120"/>
                <a:ea typeface="標楷體" pitchFamily="65" charset="-120"/>
              </a:rPr>
              <a:t>聯合晚報</a:t>
            </a:r>
            <a:r>
              <a:rPr lang="en-US" altLang="zh-TW" sz="1900" dirty="0" smtClean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US" sz="1900" dirty="0" smtClean="0">
                <a:latin typeface="標楷體" pitchFamily="65" charset="-120"/>
                <a:ea typeface="標楷體" pitchFamily="65" charset="-120"/>
              </a:rPr>
              <a:t>盧</a:t>
            </a:r>
            <a:r>
              <a:rPr lang="zh-TW" altLang="en-US" sz="1900" dirty="0">
                <a:latin typeface="標楷體" pitchFamily="65" charset="-120"/>
                <a:ea typeface="標楷體" pitchFamily="65" charset="-120"/>
              </a:rPr>
              <a:t>沛</a:t>
            </a:r>
            <a:r>
              <a:rPr lang="zh-TW" altLang="en-US" sz="1900" dirty="0" smtClean="0">
                <a:latin typeface="標楷體" pitchFamily="65" charset="-120"/>
                <a:ea typeface="標楷體" pitchFamily="65" charset="-120"/>
              </a:rPr>
              <a:t>樺</a:t>
            </a:r>
            <a:r>
              <a:rPr lang="en-US" altLang="zh-TW" sz="1900" dirty="0" smtClean="0">
                <a:latin typeface="標楷體" pitchFamily="65" charset="-120"/>
                <a:ea typeface="標楷體" pitchFamily="65" charset="-120"/>
              </a:rPr>
              <a:t>/20120717》</a:t>
            </a:r>
            <a:endParaRPr lang="zh-TW" altLang="en-US" sz="1900" dirty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2309" y="2308485"/>
            <a:ext cx="2435902" cy="1143000"/>
          </a:xfrm>
        </p:spPr>
        <p:txBody>
          <a:bodyPr>
            <a:normAutofit fontScale="90000"/>
          </a:bodyPr>
          <a:lstStyle/>
          <a:p>
            <a:r>
              <a:rPr lang="zh-TW" altLang="en-US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為何要寫</a:t>
            </a:r>
            <a:r>
              <a:rPr lang="zh-TW" altLang="en-US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履歷表？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2211" y="3957403"/>
            <a:ext cx="8229600" cy="2053653"/>
          </a:xfrm>
        </p:spPr>
        <p:txBody>
          <a:bodyPr/>
          <a:lstStyle/>
          <a:p>
            <a:r>
              <a:rPr lang="zh-TW" altLang="en-US" b="1" dirty="0" smtClean="0"/>
              <a:t>履歷表是書面的推銷員。</a:t>
            </a:r>
          </a:p>
          <a:p>
            <a:r>
              <a:rPr lang="zh-TW" altLang="en-US" b="1" dirty="0" smtClean="0"/>
              <a:t>履歷表是虛擬的求職者。</a:t>
            </a:r>
          </a:p>
          <a:p>
            <a:r>
              <a:rPr lang="zh-TW" altLang="en-US" b="1" dirty="0" smtClean="0"/>
              <a:t>履歷表是明察秋毫的檢驗官。</a:t>
            </a:r>
          </a:p>
          <a:p>
            <a:endParaRPr lang="zh-TW" altLang="en-US" dirty="0"/>
          </a:p>
        </p:txBody>
      </p:sp>
      <p:grpSp>
        <p:nvGrpSpPr>
          <p:cNvPr id="6" name="群組 5"/>
          <p:cNvGrpSpPr/>
          <p:nvPr/>
        </p:nvGrpSpPr>
        <p:grpSpPr>
          <a:xfrm>
            <a:off x="2743199" y="794480"/>
            <a:ext cx="6056027" cy="2818150"/>
            <a:chOff x="2818151" y="1154244"/>
            <a:chExt cx="6056027" cy="2818150"/>
          </a:xfrm>
        </p:grpSpPr>
        <p:sp>
          <p:nvSpPr>
            <p:cNvPr id="4" name="橢圓 3"/>
            <p:cNvSpPr/>
            <p:nvPr/>
          </p:nvSpPr>
          <p:spPr>
            <a:xfrm>
              <a:off x="2818151" y="1154244"/>
              <a:ext cx="6056027" cy="281815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6"/>
            </a:lnRef>
            <a:fillRef idx="100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" name="文字方塊 4"/>
            <p:cNvSpPr txBox="1"/>
            <p:nvPr/>
          </p:nvSpPr>
          <p:spPr>
            <a:xfrm>
              <a:off x="3597640" y="1708879"/>
              <a:ext cx="482683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 smtClean="0">
                  <a:latin typeface="微軟正黑體" pitchFamily="34" charset="-120"/>
                  <a:ea typeface="微軟正黑體" pitchFamily="34" charset="-120"/>
                </a:rPr>
                <a:t>履歷表是</a:t>
              </a:r>
              <a:r>
                <a:rPr lang="zh-TW" altLang="en-US" sz="2800" b="1" dirty="0">
                  <a:latin typeface="微軟正黑體" pitchFamily="34" charset="-120"/>
                  <a:ea typeface="微軟正黑體" pitchFamily="34" charset="-120"/>
                </a:rPr>
                <a:t>新鮮人進入理想企業的敲門磚，能不能獲得企業面試機會</a:t>
              </a:r>
              <a:r>
                <a:rPr lang="zh-TW" altLang="en-US" sz="2800" b="1" dirty="0" smtClean="0">
                  <a:latin typeface="微軟正黑體" pitchFamily="34" charset="-120"/>
                  <a:ea typeface="微軟正黑體" pitchFamily="34" charset="-120"/>
                </a:rPr>
                <a:t>，履歷表往往扮演舉足輕重的角色！</a:t>
              </a:r>
              <a:endParaRPr lang="zh-TW" altLang="en-US" sz="2800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674556" y="689548"/>
            <a:ext cx="5756223" cy="133412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92D050"/>
              </a:solidFill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954" y="799294"/>
            <a:ext cx="5358984" cy="1143000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履歷自傳到底怎麼寫？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7220" y="2503357"/>
            <a:ext cx="8521908" cy="3907619"/>
          </a:xfrm>
        </p:spPr>
        <p:txBody>
          <a:bodyPr>
            <a:normAutofit lnSpcReduction="10000"/>
          </a:bodyPr>
          <a:lstStyle/>
          <a:p>
            <a:pPr marL="609600" indent="-609600">
              <a:buBlip>
                <a:blip r:embed="rId3"/>
              </a:buBlip>
            </a:pPr>
            <a:r>
              <a:rPr lang="zh-TW" altLang="en-US" b="1" dirty="0" smtClean="0"/>
              <a:t>基本資料簡要、明瞭</a:t>
            </a:r>
            <a:endParaRPr lang="en-US" altLang="zh-TW" b="1" dirty="0" smtClean="0"/>
          </a:p>
          <a:p>
            <a:pPr marL="609600" indent="-609600">
              <a:buNone/>
            </a:pPr>
            <a:r>
              <a:rPr lang="zh-TW" altLang="en-US" b="1" dirty="0"/>
              <a:t> </a:t>
            </a:r>
            <a:r>
              <a:rPr lang="zh-TW" altLang="en-US" b="1" dirty="0" smtClean="0"/>
              <a:t>               </a:t>
            </a:r>
            <a:r>
              <a:rPr lang="en-US" altLang="zh-TW" b="1" dirty="0" smtClean="0"/>
              <a:t>(</a:t>
            </a:r>
            <a:r>
              <a:rPr lang="zh-TW" altLang="en-US" b="1" dirty="0" smtClean="0">
                <a:solidFill>
                  <a:srgbClr val="FF0000"/>
                </a:solidFill>
              </a:rPr>
              <a:t>清楚指明“應徵項目”</a:t>
            </a:r>
            <a:r>
              <a:rPr lang="en-US" altLang="zh-TW" b="1" dirty="0" smtClean="0"/>
              <a:t>)</a:t>
            </a:r>
            <a:endParaRPr lang="zh-TW" altLang="en-US" b="1" dirty="0" smtClean="0"/>
          </a:p>
          <a:p>
            <a:pPr marL="609600" indent="-609600">
              <a:buBlip>
                <a:blip r:embed="rId3"/>
              </a:buBlip>
            </a:pPr>
            <a:r>
              <a:rPr lang="zh-TW" altLang="en-US" b="1" dirty="0" smtClean="0"/>
              <a:t>學、經歷與專長要詳細 </a:t>
            </a:r>
          </a:p>
          <a:p>
            <a:pPr marL="609600" indent="-609600">
              <a:buBlip>
                <a:blip r:embed="rId3"/>
              </a:buBlip>
            </a:pPr>
            <a:r>
              <a:rPr lang="zh-TW" altLang="en-US" b="1" dirty="0" smtClean="0"/>
              <a:t>自傳段落分明 </a:t>
            </a:r>
          </a:p>
          <a:p>
            <a:pPr marL="609600" indent="-609600">
              <a:spcBef>
                <a:spcPct val="0"/>
              </a:spcBef>
              <a:buNone/>
            </a:pPr>
            <a:r>
              <a:rPr lang="zh-TW" altLang="en-US" b="1" dirty="0" smtClean="0"/>
              <a:t>        </a:t>
            </a:r>
            <a:r>
              <a:rPr lang="zh-TW" altLang="en-US" b="1" dirty="0" smtClean="0">
                <a:solidFill>
                  <a:srgbClr val="660066"/>
                </a:solidFill>
              </a:rPr>
              <a:t>☆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個人基本資料的描述 </a:t>
            </a:r>
            <a:endParaRPr lang="zh-TW" altLang="en-US" b="1" dirty="0" smtClean="0">
              <a:solidFill>
                <a:srgbClr val="660066"/>
              </a:solidFill>
            </a:endParaRPr>
          </a:p>
          <a:p>
            <a:pPr marL="609600" indent="-609600">
              <a:spcBef>
                <a:spcPct val="0"/>
              </a:spcBef>
              <a:buNone/>
            </a:pPr>
            <a:r>
              <a:rPr lang="zh-TW" altLang="en-US" b="1" dirty="0" smtClean="0">
                <a:solidFill>
                  <a:srgbClr val="660066"/>
                </a:solidFill>
              </a:rPr>
              <a:t>        ☆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工作經驗及專長 </a:t>
            </a:r>
            <a:r>
              <a:rPr lang="en-US" altLang="zh-TW" b="1" dirty="0" smtClean="0">
                <a:solidFill>
                  <a:srgbClr val="660066"/>
                </a:solidFill>
              </a:rPr>
              <a:t>(</a:t>
            </a:r>
            <a:r>
              <a:rPr lang="zh-TW" altLang="en-US" b="1" dirty="0" smtClean="0">
                <a:solidFill>
                  <a:srgbClr val="660066"/>
                </a:solidFill>
              </a:rPr>
              <a:t>證照、特殊技能</a:t>
            </a:r>
            <a:r>
              <a:rPr lang="en-US" altLang="zh-TW" b="1" dirty="0" smtClean="0">
                <a:solidFill>
                  <a:srgbClr val="660066"/>
                </a:solidFill>
              </a:rPr>
              <a:t>)</a:t>
            </a:r>
            <a:endParaRPr lang="zh-TW" altLang="en-US" b="1" dirty="0" smtClean="0">
              <a:solidFill>
                <a:srgbClr val="660066"/>
              </a:solidFill>
            </a:endParaRPr>
          </a:p>
          <a:p>
            <a:pPr marL="609600" indent="-609600">
              <a:spcBef>
                <a:spcPct val="0"/>
              </a:spcBef>
              <a:buNone/>
            </a:pPr>
            <a:r>
              <a:rPr lang="zh-TW" altLang="en-US" b="1" dirty="0" smtClean="0">
                <a:solidFill>
                  <a:srgbClr val="660066"/>
                </a:solidFill>
              </a:rPr>
              <a:t>        ☆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希望待遇與工作地點 </a:t>
            </a:r>
            <a:r>
              <a:rPr lang="en-US" altLang="zh-TW" b="1" dirty="0" smtClean="0">
                <a:solidFill>
                  <a:srgbClr val="660066"/>
                </a:solidFill>
              </a:rPr>
              <a:t>(</a:t>
            </a:r>
            <a:r>
              <a:rPr lang="zh-TW" altLang="en-US" b="1" dirty="0" smtClean="0">
                <a:solidFill>
                  <a:srgbClr val="660066"/>
                </a:solidFill>
              </a:rPr>
              <a:t>對行業有所了解</a:t>
            </a:r>
            <a:r>
              <a:rPr lang="en-US" altLang="zh-TW" b="1" dirty="0" smtClean="0">
                <a:solidFill>
                  <a:srgbClr val="660066"/>
                </a:solidFill>
              </a:rPr>
              <a:t>)</a:t>
            </a:r>
            <a:endParaRPr lang="zh-TW" altLang="en-US" b="1" dirty="0" smtClean="0"/>
          </a:p>
          <a:p>
            <a:pPr marL="609600" indent="-609600">
              <a:spcBef>
                <a:spcPct val="0"/>
              </a:spcBef>
              <a:buBlip>
                <a:blip r:embed="rId3"/>
              </a:buBlip>
            </a:pPr>
            <a:r>
              <a:rPr lang="zh-TW" altLang="en-US" b="1" dirty="0" smtClean="0"/>
              <a:t>內容要切合應徵職務的需求  </a:t>
            </a:r>
          </a:p>
          <a:p>
            <a:endParaRPr lang="zh-TW" alt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2210" y="3267856"/>
            <a:ext cx="8229600" cy="2683240"/>
          </a:xfrm>
        </p:spPr>
        <p:txBody>
          <a:bodyPr>
            <a:normAutofit/>
          </a:bodyPr>
          <a:lstStyle/>
          <a:p>
            <a:r>
              <a:rPr lang="zh-TW" altLang="en-US" b="1" dirty="0"/>
              <a:t>履歷表的好壞，要從</a:t>
            </a:r>
            <a:r>
              <a:rPr lang="zh-TW" altLang="en-US" b="1" dirty="0" smtClean="0"/>
              <a:t>用人「</a:t>
            </a:r>
            <a:r>
              <a:rPr lang="zh-TW" altLang="en-US" b="1" u="sng" dirty="0" smtClean="0">
                <a:solidFill>
                  <a:srgbClr val="FF0000"/>
                </a:solidFill>
              </a:rPr>
              <a:t>單位主管</a:t>
            </a:r>
            <a:r>
              <a:rPr lang="zh-TW" altLang="en-US" b="1" dirty="0" smtClean="0"/>
              <a:t>」的</a:t>
            </a:r>
            <a:r>
              <a:rPr lang="zh-TW" altLang="en-US" b="1" dirty="0"/>
              <a:t>角度來評估，通常主管會接到各式的履歷，他的目標是為公司選才，履歷表只是第一個篩選關口，</a:t>
            </a:r>
            <a:r>
              <a:rPr lang="zh-TW" altLang="en-US" b="1" dirty="0" smtClean="0"/>
              <a:t>所以第一目標</a:t>
            </a:r>
            <a:r>
              <a:rPr lang="zh-TW" altLang="en-US" b="1" dirty="0"/>
              <a:t>，應放在如何讓</a:t>
            </a:r>
            <a:r>
              <a:rPr lang="zh-TW" altLang="en-US" b="1" dirty="0" smtClean="0"/>
              <a:t>主管</a:t>
            </a:r>
            <a:endParaRPr lang="zh-TW" altLang="en-US" b="1" dirty="0"/>
          </a:p>
        </p:txBody>
      </p:sp>
      <p:sp>
        <p:nvSpPr>
          <p:cNvPr id="4" name="文字方塊 3"/>
          <p:cNvSpPr txBox="1"/>
          <p:nvPr/>
        </p:nvSpPr>
        <p:spPr>
          <a:xfrm>
            <a:off x="2368446" y="5471410"/>
            <a:ext cx="637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對你好奇，能給你工作機會</a:t>
            </a:r>
            <a:endParaRPr lang="zh-TW" altLang="en-US" sz="3600" dirty="0"/>
          </a:p>
        </p:txBody>
      </p:sp>
      <p:sp>
        <p:nvSpPr>
          <p:cNvPr id="5" name="圓角矩形 4"/>
          <p:cNvSpPr/>
          <p:nvPr/>
        </p:nvSpPr>
        <p:spPr>
          <a:xfrm>
            <a:off x="584617" y="1154244"/>
            <a:ext cx="8214610" cy="1259173"/>
          </a:xfrm>
          <a:prstGeom prst="roundRect">
            <a:avLst/>
          </a:prstGeom>
          <a:solidFill>
            <a:srgbClr val="27F9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59369" y="1144069"/>
            <a:ext cx="7510073" cy="1143000"/>
          </a:xfrm>
        </p:spPr>
        <p:txBody>
          <a:bodyPr>
            <a:normAutofit/>
          </a:bodyPr>
          <a:lstStyle/>
          <a:p>
            <a:r>
              <a:rPr lang="zh-TW" altLang="en-US" sz="3600" b="1" dirty="0" smtClean="0"/>
              <a:t>用最少的時間，讓主管認識最好的你</a:t>
            </a:r>
            <a:endParaRPr lang="zh-TW" altLang="en-US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002060"/>
                </a:solidFill>
              </a:rPr>
              <a:t>應徵</a:t>
            </a:r>
            <a:r>
              <a:rPr lang="zh-TW" altLang="en-US" b="1" dirty="0">
                <a:solidFill>
                  <a:srgbClr val="002060"/>
                </a:solidFill>
              </a:rPr>
              <a:t>的項目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62131" y="1573966"/>
            <a:ext cx="6872990" cy="2978229"/>
          </a:xfrm>
        </p:spPr>
        <p:txBody>
          <a:bodyPr/>
          <a:lstStyle/>
          <a:p>
            <a:r>
              <a:rPr lang="zh-TW" altLang="en-US" dirty="0"/>
              <a:t>要是</a:t>
            </a:r>
            <a:r>
              <a:rPr lang="zh-TW" altLang="en-US" dirty="0" smtClean="0"/>
              <a:t>忘記註明就麻煩了，因為人事部或單位主管要收許多</a:t>
            </a:r>
            <a:r>
              <a:rPr lang="zh-TW" altLang="en-US" dirty="0"/>
              <a:t>人的履歷資料，他們不會那麼清楚你來應徵什麼，一定要註明清楚，以確定可以被收件處理。</a:t>
            </a:r>
          </a:p>
        </p:txBody>
      </p:sp>
      <p:grpSp>
        <p:nvGrpSpPr>
          <p:cNvPr id="6" name="群組 5"/>
          <p:cNvGrpSpPr/>
          <p:nvPr/>
        </p:nvGrpSpPr>
        <p:grpSpPr>
          <a:xfrm>
            <a:off x="0" y="3245371"/>
            <a:ext cx="7195279" cy="3612629"/>
            <a:chOff x="0" y="3245371"/>
            <a:chExt cx="7195279" cy="3612629"/>
          </a:xfrm>
        </p:grpSpPr>
        <p:sp>
          <p:nvSpPr>
            <p:cNvPr id="5" name="爆炸 2 4"/>
            <p:cNvSpPr/>
            <p:nvPr/>
          </p:nvSpPr>
          <p:spPr>
            <a:xfrm>
              <a:off x="0" y="3245371"/>
              <a:ext cx="7195279" cy="3612629"/>
            </a:xfrm>
            <a:prstGeom prst="irregularSeal2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" name="文字方塊 3"/>
            <p:cNvSpPr txBox="1"/>
            <p:nvPr/>
          </p:nvSpPr>
          <p:spPr>
            <a:xfrm>
              <a:off x="1289158" y="4542020"/>
              <a:ext cx="50067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600" b="1" dirty="0" smtClean="0"/>
                <a:t>在  </a:t>
              </a:r>
              <a:r>
                <a:rPr lang="zh-TW" altLang="en-US" sz="3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信封或信件標題</a:t>
              </a:r>
              <a:endParaRPr lang="en-US" altLang="zh-TW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zh-TW" altLang="en-US" sz="3600" b="1" dirty="0"/>
                <a:t>記得</a:t>
              </a:r>
              <a:r>
                <a:rPr lang="zh-TW" altLang="en-US" sz="3600" b="1" dirty="0" smtClean="0"/>
                <a:t>要清楚註明！</a:t>
              </a:r>
              <a:endParaRPr lang="en-US" altLang="zh-TW" sz="3600" b="1" dirty="0" smtClean="0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一</a:t>
            </a:r>
            <a:r>
              <a:rPr lang="zh-TW" altLang="en-US" dirty="0" smtClean="0"/>
              <a:t>、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個人基本資料的描述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7982262" cy="4525963"/>
          </a:xfrm>
        </p:spPr>
        <p:txBody>
          <a:bodyPr>
            <a:norm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姓名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、年齡、出生年月日、性別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、通訊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地址、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聯絡電話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一定要填寫，以市內電話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 為佳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男生可註明兵役狀況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。。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可以小提自己的興趣嗜好，也可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幫助企業更了解你這一個“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人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”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 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b="1" u="sng" dirty="0" smtClean="0">
                <a:solidFill>
                  <a:srgbClr val="002060"/>
                </a:solidFill>
                <a:latin typeface="+mn-ea"/>
              </a:rPr>
              <a:t>但不宜多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二</a:t>
            </a:r>
            <a:r>
              <a:rPr lang="zh-TW" altLang="en-US" dirty="0" smtClean="0"/>
              <a:t>、</a:t>
            </a:r>
            <a:r>
              <a:rPr lang="zh-TW" altLang="en-US" b="1" dirty="0" smtClean="0">
                <a:solidFill>
                  <a:srgbClr val="660066"/>
                </a:solidFill>
                <a:hlinkClick r:id="" action="ppaction://noaction"/>
              </a:rPr>
              <a:t>工作經驗及專長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教育程度或學習歷程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：可以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由近寫到遠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從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最高學歷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開始，</a:t>
            </a: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註明學校名、科系名、修業起訖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年月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endParaRPr lang="en-US" altLang="zh-TW" dirty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b="1" dirty="0" smtClean="0">
                <a:solidFill>
                  <a:srgbClr val="002060"/>
                </a:solidFill>
                <a:latin typeface="微軟正黑體" pitchFamily="34" charset="-120"/>
                <a:ea typeface="微軟正黑體" pitchFamily="34" charset="-120"/>
              </a:rPr>
              <a:t>工作或社團經驗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：凸顯打工和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社團經驗，註明職稱及所作過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 的事務內容，幫助企業了解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   特質、合群性、成熟度等。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1166</Words>
  <Application>Microsoft Office PowerPoint</Application>
  <PresentationFormat>如螢幕大小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Office 佈景主題</vt:lpstr>
      <vt:lpstr>投影片 1</vt:lpstr>
      <vt:lpstr>求職該如何乘勝追擊？</vt:lpstr>
      <vt:lpstr>投影片 3</vt:lpstr>
      <vt:lpstr>為何要寫履歷表？</vt:lpstr>
      <vt:lpstr>履歷自傳到底怎麼寫？</vt:lpstr>
      <vt:lpstr>用最少的時間，讓主管認識最好的你</vt:lpstr>
      <vt:lpstr>應徵的項目</vt:lpstr>
      <vt:lpstr>一、個人基本資料的描述 </vt:lpstr>
      <vt:lpstr>二、工作經驗及專長</vt:lpstr>
      <vt:lpstr>二、工作經驗及專長 </vt:lpstr>
      <vt:lpstr>三、希望待遇與工作地點 </vt:lpstr>
      <vt:lpstr>投影片 12</vt:lpstr>
      <vt:lpstr>禁忌1　履歷表「文不對題」</vt:lpstr>
      <vt:lpstr>禁忌2　缺乏個人特色或重點</vt:lpstr>
      <vt:lpstr>禁忌3　語文能力破功</vt:lpstr>
      <vt:lpstr>結語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31</cp:revision>
  <dcterms:created xsi:type="dcterms:W3CDTF">2013-07-04T03:24:48Z</dcterms:created>
  <dcterms:modified xsi:type="dcterms:W3CDTF">2013-07-04T06:49:19Z</dcterms:modified>
</cp:coreProperties>
</file>