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2"/>
    <p:sldMasterId id="2147484449" r:id="rId3"/>
    <p:sldMasterId id="2147484755" r:id="rId4"/>
    <p:sldMasterId id="2147486365" r:id="rId5"/>
    <p:sldMasterId id="2147486377" r:id="rId6"/>
    <p:sldMasterId id="2147486389" r:id="rId7"/>
  </p:sldMasterIdLst>
  <p:notesMasterIdLst>
    <p:notesMasterId r:id="rId71"/>
  </p:notesMasterIdLst>
  <p:sldIdLst>
    <p:sldId id="256" r:id="rId8"/>
    <p:sldId id="264" r:id="rId9"/>
    <p:sldId id="472" r:id="rId10"/>
    <p:sldId id="270" r:id="rId11"/>
    <p:sldId id="501" r:id="rId12"/>
    <p:sldId id="313" r:id="rId13"/>
    <p:sldId id="314" r:id="rId14"/>
    <p:sldId id="397" r:id="rId15"/>
    <p:sldId id="457" r:id="rId16"/>
    <p:sldId id="454" r:id="rId17"/>
    <p:sldId id="473" r:id="rId18"/>
    <p:sldId id="460" r:id="rId19"/>
    <p:sldId id="445" r:id="rId20"/>
    <p:sldId id="446" r:id="rId21"/>
    <p:sldId id="447" r:id="rId22"/>
    <p:sldId id="448" r:id="rId23"/>
    <p:sldId id="444" r:id="rId24"/>
    <p:sldId id="522" r:id="rId25"/>
    <p:sldId id="281" r:id="rId26"/>
    <p:sldId id="282" r:id="rId27"/>
    <p:sldId id="284" r:id="rId28"/>
    <p:sldId id="285" r:id="rId29"/>
    <p:sldId id="286" r:id="rId30"/>
    <p:sldId id="287" r:id="rId31"/>
    <p:sldId id="474" r:id="rId32"/>
    <p:sldId id="508" r:id="rId33"/>
    <p:sldId id="509" r:id="rId34"/>
    <p:sldId id="289" r:id="rId35"/>
    <p:sldId id="290" r:id="rId36"/>
    <p:sldId id="523" r:id="rId37"/>
    <p:sldId id="292" r:id="rId38"/>
    <p:sldId id="293" r:id="rId39"/>
    <p:sldId id="521" r:id="rId40"/>
    <p:sldId id="476" r:id="rId41"/>
    <p:sldId id="477" r:id="rId42"/>
    <p:sldId id="478" r:id="rId43"/>
    <p:sldId id="479" r:id="rId44"/>
    <p:sldId id="480" r:id="rId45"/>
    <p:sldId id="294" r:id="rId46"/>
    <p:sldId id="321" r:id="rId47"/>
    <p:sldId id="322" r:id="rId48"/>
    <p:sldId id="323" r:id="rId49"/>
    <p:sldId id="298" r:id="rId50"/>
    <p:sldId id="483" r:id="rId51"/>
    <p:sldId id="484" r:id="rId52"/>
    <p:sldId id="491" r:id="rId53"/>
    <p:sldId id="492" r:id="rId54"/>
    <p:sldId id="493" r:id="rId55"/>
    <p:sldId id="494" r:id="rId56"/>
    <p:sldId id="495" r:id="rId57"/>
    <p:sldId id="496" r:id="rId58"/>
    <p:sldId id="529" r:id="rId59"/>
    <p:sldId id="530" r:id="rId60"/>
    <p:sldId id="531" r:id="rId61"/>
    <p:sldId id="532" r:id="rId62"/>
    <p:sldId id="533" r:id="rId63"/>
    <p:sldId id="534" r:id="rId64"/>
    <p:sldId id="535" r:id="rId65"/>
    <p:sldId id="536" r:id="rId66"/>
    <p:sldId id="539" r:id="rId67"/>
    <p:sldId id="540" r:id="rId68"/>
    <p:sldId id="541" r:id="rId69"/>
    <p:sldId id="542" r:id="rId7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50" Type="http://schemas.openxmlformats.org/officeDocument/2006/relationships/slide" Target="slides/slide43.xml"/><Relationship Id="rId55" Type="http://schemas.openxmlformats.org/officeDocument/2006/relationships/slide" Target="slides/slide48.xml"/><Relationship Id="rId63" Type="http://schemas.openxmlformats.org/officeDocument/2006/relationships/slide" Target="slides/slide56.xml"/><Relationship Id="rId68" Type="http://schemas.openxmlformats.org/officeDocument/2006/relationships/slide" Target="slides/slide61.xml"/><Relationship Id="rId7" Type="http://schemas.openxmlformats.org/officeDocument/2006/relationships/slideMaster" Target="slideMasters/slideMaster6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slide" Target="slides/slide51.xml"/><Relationship Id="rId66" Type="http://schemas.openxmlformats.org/officeDocument/2006/relationships/slide" Target="slides/slide59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slide" Target="slides/slide50.xml"/><Relationship Id="rId61" Type="http://schemas.openxmlformats.org/officeDocument/2006/relationships/slide" Target="slides/slide54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slide" Target="slides/slide53.xml"/><Relationship Id="rId65" Type="http://schemas.openxmlformats.org/officeDocument/2006/relationships/slide" Target="slides/slide58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slide" Target="slides/slide49.xml"/><Relationship Id="rId64" Type="http://schemas.openxmlformats.org/officeDocument/2006/relationships/slide" Target="slides/slide57.xml"/><Relationship Id="rId69" Type="http://schemas.openxmlformats.org/officeDocument/2006/relationships/slide" Target="slides/slide62.xml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slide" Target="slides/slide52.xml"/><Relationship Id="rId67" Type="http://schemas.openxmlformats.org/officeDocument/2006/relationships/slide" Target="slides/slide60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slide" Target="slides/slide55.xml"/><Relationship Id="rId70" Type="http://schemas.openxmlformats.org/officeDocument/2006/relationships/slide" Target="slides/slide63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495B07-EF16-4462-AE44-4FE4A7F7592B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B3B6D73-2BEC-4F29-BED6-DF5C83D4E9B8}">
      <dgm:prSet phldrT="[文字]"/>
      <dgm:spPr>
        <a:solidFill>
          <a:srgbClr val="0000CC"/>
        </a:solidFill>
      </dgm:spPr>
      <dgm:t>
        <a:bodyPr/>
        <a:lstStyle/>
        <a:p>
          <a:r>
            <a:rPr lang="zh-TW" altLang="en-US" b="0" dirty="0" smtClean="0">
              <a:latin typeface="+mj-ea"/>
              <a:ea typeface="+mj-ea"/>
            </a:rPr>
            <a:t>知識</a:t>
          </a:r>
          <a:r>
            <a:rPr lang="en-US" altLang="zh-TW" b="0" dirty="0" smtClean="0">
              <a:latin typeface="+mj-ea"/>
              <a:ea typeface="+mj-ea"/>
            </a:rPr>
            <a:t>/</a:t>
          </a:r>
          <a:r>
            <a:rPr lang="zh-TW" altLang="en-US" b="0" dirty="0" smtClean="0">
              <a:latin typeface="+mj-ea"/>
              <a:ea typeface="+mj-ea"/>
            </a:rPr>
            <a:t>經驗</a:t>
          </a:r>
          <a:endParaRPr lang="zh-TW" altLang="en-US" b="0" dirty="0">
            <a:latin typeface="+mj-ea"/>
            <a:ea typeface="+mj-ea"/>
          </a:endParaRPr>
        </a:p>
      </dgm:t>
    </dgm:pt>
    <dgm:pt modelId="{6A90912A-5B0D-45FA-B488-3F3A044B00AC}" type="parTrans" cxnId="{AE8B4834-26F6-491A-9C3F-1198F5B7CCD2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11215FDA-AE0D-4420-A5D1-F5B10B279FE8}" type="sibTrans" cxnId="{AE8B4834-26F6-491A-9C3F-1198F5B7CCD2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E1E229BC-B419-4783-B67F-306A8EBDF239}">
      <dgm:prSet phldrT="[文字]"/>
      <dgm:spPr>
        <a:solidFill>
          <a:srgbClr val="FF0000"/>
        </a:solidFill>
      </dgm:spPr>
      <dgm:t>
        <a:bodyPr/>
        <a:lstStyle/>
        <a:p>
          <a:r>
            <a:rPr lang="zh-TW" altLang="en-US" b="1" dirty="0" smtClean="0">
              <a:latin typeface="+mj-ea"/>
              <a:ea typeface="+mj-ea"/>
            </a:rPr>
            <a:t>職能行為</a:t>
          </a:r>
          <a:endParaRPr lang="zh-TW" altLang="en-US" b="1" dirty="0">
            <a:latin typeface="+mj-ea"/>
            <a:ea typeface="+mj-ea"/>
          </a:endParaRPr>
        </a:p>
      </dgm:t>
    </dgm:pt>
    <dgm:pt modelId="{FA42914B-042D-4E99-B0AB-6F2DBFA25951}" type="parTrans" cxnId="{6617B850-5121-44F5-B1C3-C465F3B71358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167B0AB1-47CD-4176-A530-6EAA5F9FA030}" type="sibTrans" cxnId="{6617B850-5121-44F5-B1C3-C465F3B71358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20C90CA9-E62F-4D72-8871-86091BDB2297}">
      <dgm:prSet phldrT="[文字]"/>
      <dgm:spPr>
        <a:solidFill>
          <a:srgbClr val="009900"/>
        </a:solidFill>
      </dgm:spPr>
      <dgm:t>
        <a:bodyPr/>
        <a:lstStyle/>
        <a:p>
          <a:r>
            <a:rPr lang="zh-TW" altLang="en-US" b="1" dirty="0" smtClean="0">
              <a:latin typeface="+mj-ea"/>
              <a:ea typeface="+mj-ea"/>
            </a:rPr>
            <a:t>工作動力</a:t>
          </a:r>
          <a:endParaRPr lang="zh-TW" altLang="en-US" b="1" dirty="0">
            <a:latin typeface="+mj-ea"/>
            <a:ea typeface="+mj-ea"/>
          </a:endParaRPr>
        </a:p>
      </dgm:t>
    </dgm:pt>
    <dgm:pt modelId="{39F2AAA6-1156-4BD1-8BC5-15805AE17781}" type="parTrans" cxnId="{0A73B341-69D2-41DD-A102-1851D296FEE6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ED10D15D-4185-431A-9DE0-283863DA0754}" type="sibTrans" cxnId="{0A73B341-69D2-41DD-A102-1851D296FEE6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4FC90B61-5164-4DEB-87C3-76D9D9D30B28}">
      <dgm:prSet phldrT="[文字]" custT="1"/>
      <dgm:spPr/>
      <dgm:t>
        <a:bodyPr/>
        <a:lstStyle/>
        <a:p>
          <a:r>
            <a:rPr lang="zh-TW" altLang="en-US" sz="3200" b="1" dirty="0" smtClean="0">
              <a:latin typeface="+mj-ea"/>
              <a:ea typeface="+mj-ea"/>
            </a:rPr>
            <a:t>合適人才</a:t>
          </a:r>
          <a:endParaRPr lang="zh-TW" altLang="en-US" sz="3200" b="1" dirty="0">
            <a:latin typeface="+mj-ea"/>
            <a:ea typeface="+mj-ea"/>
          </a:endParaRPr>
        </a:p>
      </dgm:t>
    </dgm:pt>
    <dgm:pt modelId="{22AF8C80-227A-4F6C-A823-150DC1B86F88}" type="parTrans" cxnId="{6DBE1E2F-510B-4940-92AF-2D0F4FD123D5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5C260122-6176-4E2C-A1C4-2DBC6D00A0CD}" type="sibTrans" cxnId="{6DBE1E2F-510B-4940-92AF-2D0F4FD123D5}">
      <dgm:prSet/>
      <dgm:spPr/>
      <dgm:t>
        <a:bodyPr/>
        <a:lstStyle/>
        <a:p>
          <a:endParaRPr lang="zh-TW" altLang="en-US" b="1">
            <a:latin typeface="+mj-ea"/>
            <a:ea typeface="+mj-ea"/>
          </a:endParaRPr>
        </a:p>
      </dgm:t>
    </dgm:pt>
    <dgm:pt modelId="{58C50998-AFDE-47D3-8408-18E296BA3CC3}" type="pres">
      <dgm:prSet presAssocID="{4A495B07-EF16-4462-AE44-4FE4A7F7592B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C086C74-73DA-4980-A000-186377B7439D}" type="pres">
      <dgm:prSet presAssocID="{4A495B07-EF16-4462-AE44-4FE4A7F7592B}" presName="ellipse" presStyleLbl="trBgShp" presStyleIdx="0" presStyleCnt="1"/>
      <dgm:spPr/>
      <dgm:t>
        <a:bodyPr/>
        <a:lstStyle/>
        <a:p>
          <a:endParaRPr lang="zh-TW" altLang="en-US"/>
        </a:p>
      </dgm:t>
    </dgm:pt>
    <dgm:pt modelId="{BB22C827-B277-410D-95E7-3C52F6384F6E}" type="pres">
      <dgm:prSet presAssocID="{4A495B07-EF16-4462-AE44-4FE4A7F7592B}" presName="arrow1" presStyleLbl="fgShp" presStyleIdx="0" presStyleCnt="1"/>
      <dgm:spPr/>
      <dgm:t>
        <a:bodyPr/>
        <a:lstStyle/>
        <a:p>
          <a:endParaRPr lang="zh-TW" altLang="en-US"/>
        </a:p>
      </dgm:t>
    </dgm:pt>
    <dgm:pt modelId="{03B07506-5532-4DA2-9857-F208CFB2BA61}" type="pres">
      <dgm:prSet presAssocID="{4A495B07-EF16-4462-AE44-4FE4A7F7592B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3791B7-1274-4481-B921-15C66563DAB2}" type="pres">
      <dgm:prSet presAssocID="{E1E229BC-B419-4783-B67F-306A8EBDF239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76AD688-06D3-4053-B4A1-00D87BCE36BD}" type="pres">
      <dgm:prSet presAssocID="{20C90CA9-E62F-4D72-8871-86091BDB2297}" presName="item2" presStyleLbl="node1" presStyleIdx="1" presStyleCnt="3" custScaleX="13644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8578F9-8E1E-49ED-8613-426E0E036B7E}" type="pres">
      <dgm:prSet presAssocID="{4FC90B61-5164-4DEB-87C3-76D9D9D30B28}" presName="item3" presStyleLbl="node1" presStyleIdx="2" presStyleCnt="3" custScaleX="80931" custScaleY="195379" custLinFactNeighborX="31688" custLinFactNeighborY="-7217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E408882-E928-4B59-8EFB-85E396785CD7}" type="pres">
      <dgm:prSet presAssocID="{4A495B07-EF16-4462-AE44-4FE4A7F7592B}" presName="funnel" presStyleLbl="trAlignAcc1" presStyleIdx="0" presStyleCnt="1"/>
      <dgm:spPr/>
      <dgm:t>
        <a:bodyPr/>
        <a:lstStyle/>
        <a:p>
          <a:endParaRPr lang="zh-TW" altLang="en-US"/>
        </a:p>
      </dgm:t>
    </dgm:pt>
  </dgm:ptLst>
  <dgm:cxnLst>
    <dgm:cxn modelId="{D0923B36-6CC8-4C22-A201-9D265184FF29}" type="presOf" srcId="{E1E229BC-B419-4783-B67F-306A8EBDF239}" destId="{A76AD688-06D3-4053-B4A1-00D87BCE36BD}" srcOrd="0" destOrd="0" presId="urn:microsoft.com/office/officeart/2005/8/layout/funnel1"/>
    <dgm:cxn modelId="{AE8B4834-26F6-491A-9C3F-1198F5B7CCD2}" srcId="{4A495B07-EF16-4462-AE44-4FE4A7F7592B}" destId="{0B3B6D73-2BEC-4F29-BED6-DF5C83D4E9B8}" srcOrd="0" destOrd="0" parTransId="{6A90912A-5B0D-45FA-B488-3F3A044B00AC}" sibTransId="{11215FDA-AE0D-4420-A5D1-F5B10B279FE8}"/>
    <dgm:cxn modelId="{6617B850-5121-44F5-B1C3-C465F3B71358}" srcId="{4A495B07-EF16-4462-AE44-4FE4A7F7592B}" destId="{E1E229BC-B419-4783-B67F-306A8EBDF239}" srcOrd="1" destOrd="0" parTransId="{FA42914B-042D-4E99-B0AB-6F2DBFA25951}" sibTransId="{167B0AB1-47CD-4176-A530-6EAA5F9FA030}"/>
    <dgm:cxn modelId="{6DBE1E2F-510B-4940-92AF-2D0F4FD123D5}" srcId="{4A495B07-EF16-4462-AE44-4FE4A7F7592B}" destId="{4FC90B61-5164-4DEB-87C3-76D9D9D30B28}" srcOrd="3" destOrd="0" parTransId="{22AF8C80-227A-4F6C-A823-150DC1B86F88}" sibTransId="{5C260122-6176-4E2C-A1C4-2DBC6D00A0CD}"/>
    <dgm:cxn modelId="{0A73B341-69D2-41DD-A102-1851D296FEE6}" srcId="{4A495B07-EF16-4462-AE44-4FE4A7F7592B}" destId="{20C90CA9-E62F-4D72-8871-86091BDB2297}" srcOrd="2" destOrd="0" parTransId="{39F2AAA6-1156-4BD1-8BC5-15805AE17781}" sibTransId="{ED10D15D-4185-431A-9DE0-283863DA0754}"/>
    <dgm:cxn modelId="{22ED25CF-9BEA-472B-A539-8323E22CC580}" type="presOf" srcId="{0B3B6D73-2BEC-4F29-BED6-DF5C83D4E9B8}" destId="{958578F9-8E1E-49ED-8613-426E0E036B7E}" srcOrd="0" destOrd="0" presId="urn:microsoft.com/office/officeart/2005/8/layout/funnel1"/>
    <dgm:cxn modelId="{A453B641-2837-40A6-A19D-D26758F35F96}" type="presOf" srcId="{4FC90B61-5164-4DEB-87C3-76D9D9D30B28}" destId="{03B07506-5532-4DA2-9857-F208CFB2BA61}" srcOrd="0" destOrd="0" presId="urn:microsoft.com/office/officeart/2005/8/layout/funnel1"/>
    <dgm:cxn modelId="{1AE5E657-0A9E-48ED-A20F-55A557E3C455}" type="presOf" srcId="{4A495B07-EF16-4462-AE44-4FE4A7F7592B}" destId="{58C50998-AFDE-47D3-8408-18E296BA3CC3}" srcOrd="0" destOrd="0" presId="urn:microsoft.com/office/officeart/2005/8/layout/funnel1"/>
    <dgm:cxn modelId="{47B628C6-39E0-4FE4-9A6F-DD1758D99DEC}" type="presOf" srcId="{20C90CA9-E62F-4D72-8871-86091BDB2297}" destId="{003791B7-1274-4481-B921-15C66563DAB2}" srcOrd="0" destOrd="0" presId="urn:microsoft.com/office/officeart/2005/8/layout/funnel1"/>
    <dgm:cxn modelId="{252045C1-A55C-45A2-A489-30446742DA17}" type="presParOf" srcId="{58C50998-AFDE-47D3-8408-18E296BA3CC3}" destId="{0C086C74-73DA-4980-A000-186377B7439D}" srcOrd="0" destOrd="0" presId="urn:microsoft.com/office/officeart/2005/8/layout/funnel1"/>
    <dgm:cxn modelId="{360F9F3D-AF77-4C69-91E8-E91C451BEA4F}" type="presParOf" srcId="{58C50998-AFDE-47D3-8408-18E296BA3CC3}" destId="{BB22C827-B277-410D-95E7-3C52F6384F6E}" srcOrd="1" destOrd="0" presId="urn:microsoft.com/office/officeart/2005/8/layout/funnel1"/>
    <dgm:cxn modelId="{885D6B9C-353C-4097-ADE4-214F4F83619E}" type="presParOf" srcId="{58C50998-AFDE-47D3-8408-18E296BA3CC3}" destId="{03B07506-5532-4DA2-9857-F208CFB2BA61}" srcOrd="2" destOrd="0" presId="urn:microsoft.com/office/officeart/2005/8/layout/funnel1"/>
    <dgm:cxn modelId="{EB50E57D-44BE-4482-8DE6-C9C351285F50}" type="presParOf" srcId="{58C50998-AFDE-47D3-8408-18E296BA3CC3}" destId="{003791B7-1274-4481-B921-15C66563DAB2}" srcOrd="3" destOrd="0" presId="urn:microsoft.com/office/officeart/2005/8/layout/funnel1"/>
    <dgm:cxn modelId="{126A2CF4-996A-45B4-8ADE-F31859208AAB}" type="presParOf" srcId="{58C50998-AFDE-47D3-8408-18E296BA3CC3}" destId="{A76AD688-06D3-4053-B4A1-00D87BCE36BD}" srcOrd="4" destOrd="0" presId="urn:microsoft.com/office/officeart/2005/8/layout/funnel1"/>
    <dgm:cxn modelId="{109FC85D-1F94-4623-A5E6-7CCDEE0FCD9F}" type="presParOf" srcId="{58C50998-AFDE-47D3-8408-18E296BA3CC3}" destId="{958578F9-8E1E-49ED-8613-426E0E036B7E}" srcOrd="5" destOrd="0" presId="urn:microsoft.com/office/officeart/2005/8/layout/funnel1"/>
    <dgm:cxn modelId="{79BC7F69-F482-4CD6-B35E-F9AAC5C058B7}" type="presParOf" srcId="{58C50998-AFDE-47D3-8408-18E296BA3CC3}" destId="{3E408882-E928-4B59-8EFB-85E396785CD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69BE79-0324-4B68-B1CD-E1530421FFBB}" type="doc">
      <dgm:prSet loTypeId="urn:microsoft.com/office/officeart/2005/8/layout/arrow5" loCatId="relationship" qsTypeId="urn:microsoft.com/office/officeart/2005/8/quickstyle/3d9" qsCatId="3D" csTypeId="urn:microsoft.com/office/officeart/2005/8/colors/colorful3" csCatId="colorful" phldr="1"/>
      <dgm:spPr>
        <a:scene3d>
          <a:camera prst="perspectiveRelaxed">
            <a:rot lat="19488425" lon="21091215" rev="418752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zh-TW" altLang="en-US"/>
        </a:p>
      </dgm:t>
    </dgm:pt>
    <dgm:pt modelId="{2A8C2D1D-D750-488D-B68A-95A298426F1B}">
      <dgm:prSet phldrT="[文字]"/>
      <dgm:spPr/>
      <dgm:t>
        <a:bodyPr/>
        <a:lstStyle/>
        <a:p>
          <a:r>
            <a:rPr lang="zh-TW" altLang="en-US" dirty="0" smtClean="0">
              <a:latin typeface="+mj-ea"/>
              <a:ea typeface="+mj-ea"/>
            </a:rPr>
            <a:t>企業</a:t>
          </a:r>
          <a:endParaRPr lang="en-US" altLang="zh-TW" dirty="0" smtClean="0">
            <a:latin typeface="+mj-ea"/>
            <a:ea typeface="+mj-ea"/>
          </a:endParaRPr>
        </a:p>
        <a:p>
          <a:r>
            <a:rPr lang="zh-TW" altLang="en-US" dirty="0" smtClean="0">
              <a:solidFill>
                <a:srgbClr val="00B0F0"/>
              </a:solidFill>
              <a:latin typeface="+mj-ea"/>
              <a:ea typeface="+mj-ea"/>
            </a:rPr>
            <a:t>收集資訊</a:t>
          </a:r>
          <a:r>
            <a:rPr lang="zh-TW" altLang="en-US" dirty="0" smtClean="0">
              <a:latin typeface="+mj-ea"/>
              <a:ea typeface="+mj-ea"/>
            </a:rPr>
            <a:t>以</a:t>
          </a:r>
          <a:r>
            <a:rPr lang="zh-TW" altLang="en-US" dirty="0" smtClean="0">
              <a:solidFill>
                <a:srgbClr val="0070C0"/>
              </a:solidFill>
              <a:latin typeface="+mj-ea"/>
              <a:ea typeface="+mj-ea"/>
            </a:rPr>
            <a:t>挑選</a:t>
          </a:r>
          <a:r>
            <a:rPr lang="zh-TW" altLang="en-US" dirty="0" smtClean="0">
              <a:latin typeface="+mj-ea"/>
              <a:ea typeface="+mj-ea"/>
            </a:rPr>
            <a:t>最適合的人</a:t>
          </a:r>
          <a:endParaRPr lang="zh-TW" altLang="en-US" dirty="0">
            <a:latin typeface="+mj-ea"/>
            <a:ea typeface="+mj-ea"/>
          </a:endParaRPr>
        </a:p>
      </dgm:t>
    </dgm:pt>
    <dgm:pt modelId="{0914CA5F-4952-4AA5-9482-36947EA741F0}" type="parTrans" cxnId="{0021BD90-B3F1-45DA-AF76-B08C2BCE74FC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135CA8C2-F2E1-4270-98B2-17AB891DD4D8}" type="sibTrans" cxnId="{0021BD90-B3F1-45DA-AF76-B08C2BCE74FC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A3260AB8-2820-4B0F-BE98-CAB04A480D0F}">
      <dgm:prSet phldrT="[文字]"/>
      <dgm:spPr/>
      <dgm:t>
        <a:bodyPr/>
        <a:lstStyle/>
        <a:p>
          <a:r>
            <a:rPr lang="zh-TW" altLang="en-US" dirty="0" smtClean="0">
              <a:latin typeface="+mj-ea"/>
              <a:ea typeface="+mj-ea"/>
            </a:rPr>
            <a:t>應徵者</a:t>
          </a:r>
          <a:endParaRPr lang="en-US" altLang="zh-TW" dirty="0" smtClean="0">
            <a:latin typeface="+mj-ea"/>
            <a:ea typeface="+mj-ea"/>
          </a:endParaRPr>
        </a:p>
        <a:p>
          <a:r>
            <a:rPr lang="zh-TW" altLang="en-US" dirty="0" smtClean="0">
              <a:solidFill>
                <a:schemeClr val="accent3"/>
              </a:solidFill>
              <a:latin typeface="+mj-ea"/>
              <a:ea typeface="+mj-ea"/>
            </a:rPr>
            <a:t>提供資訊</a:t>
          </a:r>
          <a:r>
            <a:rPr lang="zh-TW" altLang="en-US" dirty="0" smtClean="0">
              <a:latin typeface="+mj-ea"/>
              <a:ea typeface="+mj-ea"/>
            </a:rPr>
            <a:t>以</a:t>
          </a:r>
          <a:r>
            <a:rPr lang="zh-TW" altLang="en-US" dirty="0" smtClean="0">
              <a:solidFill>
                <a:schemeClr val="accent3"/>
              </a:solidFill>
              <a:latin typeface="+mj-ea"/>
              <a:ea typeface="+mj-ea"/>
            </a:rPr>
            <a:t>證明</a:t>
          </a:r>
          <a:r>
            <a:rPr lang="zh-TW" altLang="en-US" dirty="0" smtClean="0">
              <a:latin typeface="+mj-ea"/>
              <a:ea typeface="+mj-ea"/>
            </a:rPr>
            <a:t>是最合適的人</a:t>
          </a:r>
          <a:endParaRPr lang="zh-TW" altLang="en-US" dirty="0">
            <a:latin typeface="+mj-ea"/>
            <a:ea typeface="+mj-ea"/>
          </a:endParaRPr>
        </a:p>
      </dgm:t>
    </dgm:pt>
    <dgm:pt modelId="{D713E214-33AF-4E36-BD1C-7ECE01708A22}" type="parTrans" cxnId="{D819C224-003F-4725-A8AA-ACA3E67A377D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A4B300E8-4B84-4CEC-88FD-667E1BC296E2}" type="sibTrans" cxnId="{D819C224-003F-4725-A8AA-ACA3E67A377D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4F3F2279-A0BA-4BEC-A052-E752DE1F543E}" type="pres">
      <dgm:prSet presAssocID="{BA69BE79-0324-4B68-B1CD-E1530421FFB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2C14EFCC-3F19-4A1E-8EE6-5655602E9AFE}" type="pres">
      <dgm:prSet presAssocID="{2A8C2D1D-D750-488D-B68A-95A298426F1B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3E32B6A-067E-446B-A708-CE1B8A3835C2}" type="pres">
      <dgm:prSet presAssocID="{A3260AB8-2820-4B0F-BE98-CAB04A480D0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021BD90-B3F1-45DA-AF76-B08C2BCE74FC}" srcId="{BA69BE79-0324-4B68-B1CD-E1530421FFBB}" destId="{2A8C2D1D-D750-488D-B68A-95A298426F1B}" srcOrd="0" destOrd="0" parTransId="{0914CA5F-4952-4AA5-9482-36947EA741F0}" sibTransId="{135CA8C2-F2E1-4270-98B2-17AB891DD4D8}"/>
    <dgm:cxn modelId="{D819C224-003F-4725-A8AA-ACA3E67A377D}" srcId="{BA69BE79-0324-4B68-B1CD-E1530421FFBB}" destId="{A3260AB8-2820-4B0F-BE98-CAB04A480D0F}" srcOrd="1" destOrd="0" parTransId="{D713E214-33AF-4E36-BD1C-7ECE01708A22}" sibTransId="{A4B300E8-4B84-4CEC-88FD-667E1BC296E2}"/>
    <dgm:cxn modelId="{7BA9CCDD-1975-4720-B866-9160F61A2735}" type="presOf" srcId="{A3260AB8-2820-4B0F-BE98-CAB04A480D0F}" destId="{F3E32B6A-067E-446B-A708-CE1B8A3835C2}" srcOrd="0" destOrd="0" presId="urn:microsoft.com/office/officeart/2005/8/layout/arrow5"/>
    <dgm:cxn modelId="{3F387A3A-DF98-435A-B76F-5CFCDAFF3D08}" type="presOf" srcId="{BA69BE79-0324-4B68-B1CD-E1530421FFBB}" destId="{4F3F2279-A0BA-4BEC-A052-E752DE1F543E}" srcOrd="0" destOrd="0" presId="urn:microsoft.com/office/officeart/2005/8/layout/arrow5"/>
    <dgm:cxn modelId="{47BF03E8-733B-4917-BA85-119E46E73FAD}" type="presOf" srcId="{2A8C2D1D-D750-488D-B68A-95A298426F1B}" destId="{2C14EFCC-3F19-4A1E-8EE6-5655602E9AFE}" srcOrd="0" destOrd="0" presId="urn:microsoft.com/office/officeart/2005/8/layout/arrow5"/>
    <dgm:cxn modelId="{868E8038-24E0-47EA-8C49-C50911E7C358}" type="presParOf" srcId="{4F3F2279-A0BA-4BEC-A052-E752DE1F543E}" destId="{2C14EFCC-3F19-4A1E-8EE6-5655602E9AFE}" srcOrd="0" destOrd="0" presId="urn:microsoft.com/office/officeart/2005/8/layout/arrow5"/>
    <dgm:cxn modelId="{69783DCD-57A9-4568-837F-C3B65313B32E}" type="presParOf" srcId="{4F3F2279-A0BA-4BEC-A052-E752DE1F543E}" destId="{F3E32B6A-067E-446B-A708-CE1B8A3835C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086C74-73DA-4980-A000-186377B7439D}">
      <dsp:nvSpPr>
        <dsp:cNvPr id="0" name=""/>
        <dsp:cNvSpPr/>
      </dsp:nvSpPr>
      <dsp:spPr>
        <a:xfrm>
          <a:off x="685914" y="977713"/>
          <a:ext cx="2506599" cy="870508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22C827-B277-410D-95E7-3C52F6384F6E}">
      <dsp:nvSpPr>
        <dsp:cNvPr id="0" name=""/>
        <dsp:cNvSpPr/>
      </dsp:nvSpPr>
      <dsp:spPr>
        <a:xfrm>
          <a:off x="1700212" y="3109294"/>
          <a:ext cx="485775" cy="310896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B07506-5532-4DA2-9857-F208CFB2BA61}">
      <dsp:nvSpPr>
        <dsp:cNvPr id="0" name=""/>
        <dsp:cNvSpPr/>
      </dsp:nvSpPr>
      <dsp:spPr>
        <a:xfrm>
          <a:off x="777239" y="3358010"/>
          <a:ext cx="2331720" cy="582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 smtClean="0">
              <a:latin typeface="+mj-ea"/>
              <a:ea typeface="+mj-ea"/>
            </a:rPr>
            <a:t>合適人才</a:t>
          </a:r>
          <a:endParaRPr lang="zh-TW" altLang="en-US" sz="3200" b="1" kern="1200" dirty="0">
            <a:latin typeface="+mj-ea"/>
            <a:ea typeface="+mj-ea"/>
          </a:endParaRPr>
        </a:p>
      </dsp:txBody>
      <dsp:txXfrm>
        <a:off x="777239" y="3358010"/>
        <a:ext cx="2331720" cy="582930"/>
      </dsp:txXfrm>
    </dsp:sp>
    <dsp:sp modelId="{003791B7-1274-4481-B921-15C66563DAB2}">
      <dsp:nvSpPr>
        <dsp:cNvPr id="0" name=""/>
        <dsp:cNvSpPr/>
      </dsp:nvSpPr>
      <dsp:spPr>
        <a:xfrm>
          <a:off x="1597228" y="1915453"/>
          <a:ext cx="874395" cy="874395"/>
        </a:xfrm>
        <a:prstGeom prst="ellipse">
          <a:avLst/>
        </a:prstGeom>
        <a:solidFill>
          <a:srgbClr val="0099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400" b="1" kern="1200" dirty="0" smtClean="0">
              <a:latin typeface="+mj-ea"/>
              <a:ea typeface="+mj-ea"/>
            </a:rPr>
            <a:t>工作動力</a:t>
          </a:r>
          <a:endParaRPr lang="zh-TW" altLang="en-US" sz="1400" b="1" kern="1200" dirty="0">
            <a:latin typeface="+mj-ea"/>
            <a:ea typeface="+mj-ea"/>
          </a:endParaRPr>
        </a:p>
      </dsp:txBody>
      <dsp:txXfrm>
        <a:off x="1725280" y="2043505"/>
        <a:ext cx="618291" cy="618291"/>
      </dsp:txXfrm>
    </dsp:sp>
    <dsp:sp modelId="{A76AD688-06D3-4053-B4A1-00D87BCE36BD}">
      <dsp:nvSpPr>
        <dsp:cNvPr id="0" name=""/>
        <dsp:cNvSpPr/>
      </dsp:nvSpPr>
      <dsp:spPr>
        <a:xfrm>
          <a:off x="812208" y="1259462"/>
          <a:ext cx="1193077" cy="874395"/>
        </a:xfrm>
        <a:prstGeom prst="ellipse">
          <a:avLst/>
        </a:prstGeom>
        <a:solidFill>
          <a:srgbClr val="FF0000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400" b="1" kern="1200" dirty="0" smtClean="0">
              <a:latin typeface="+mj-ea"/>
              <a:ea typeface="+mj-ea"/>
            </a:rPr>
            <a:t>職能行為</a:t>
          </a:r>
          <a:endParaRPr lang="zh-TW" altLang="en-US" sz="1400" b="1" kern="1200" dirty="0">
            <a:latin typeface="+mj-ea"/>
            <a:ea typeface="+mj-ea"/>
          </a:endParaRPr>
        </a:p>
      </dsp:txBody>
      <dsp:txXfrm>
        <a:off x="986930" y="1387514"/>
        <a:ext cx="843633" cy="618291"/>
      </dsp:txXfrm>
    </dsp:sp>
    <dsp:sp modelId="{958578F9-8E1E-49ED-8613-426E0E036B7E}">
      <dsp:nvSpPr>
        <dsp:cNvPr id="0" name=""/>
        <dsp:cNvSpPr/>
      </dsp:nvSpPr>
      <dsp:spPr>
        <a:xfrm>
          <a:off x="2225823" y="0"/>
          <a:ext cx="707656" cy="1708384"/>
        </a:xfrm>
        <a:prstGeom prst="ellipse">
          <a:avLst/>
        </a:prstGeom>
        <a:solidFill>
          <a:srgbClr val="0000CC"/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400" b="0" kern="1200" dirty="0" smtClean="0">
              <a:latin typeface="+mj-ea"/>
              <a:ea typeface="+mj-ea"/>
            </a:rPr>
            <a:t>知識</a:t>
          </a:r>
          <a:r>
            <a:rPr lang="en-US" altLang="zh-TW" sz="1400" b="0" kern="1200" dirty="0" smtClean="0">
              <a:latin typeface="+mj-ea"/>
              <a:ea typeface="+mj-ea"/>
            </a:rPr>
            <a:t>/</a:t>
          </a:r>
          <a:r>
            <a:rPr lang="zh-TW" altLang="en-US" sz="1400" b="0" kern="1200" dirty="0" smtClean="0">
              <a:latin typeface="+mj-ea"/>
              <a:ea typeface="+mj-ea"/>
            </a:rPr>
            <a:t>經驗</a:t>
          </a:r>
          <a:endParaRPr lang="zh-TW" altLang="en-US" sz="1400" b="0" kern="1200" dirty="0">
            <a:latin typeface="+mj-ea"/>
            <a:ea typeface="+mj-ea"/>
          </a:endParaRPr>
        </a:p>
      </dsp:txBody>
      <dsp:txXfrm>
        <a:off x="2329457" y="250187"/>
        <a:ext cx="500388" cy="1208010"/>
      </dsp:txXfrm>
    </dsp:sp>
    <dsp:sp modelId="{3E408882-E928-4B59-8EFB-85E396785CD7}">
      <dsp:nvSpPr>
        <dsp:cNvPr id="0" name=""/>
        <dsp:cNvSpPr/>
      </dsp:nvSpPr>
      <dsp:spPr>
        <a:xfrm>
          <a:off x="582929" y="870842"/>
          <a:ext cx="2720340" cy="217627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14EFCC-3F19-4A1E-8EE6-5655602E9AFE}">
      <dsp:nvSpPr>
        <dsp:cNvPr id="0" name=""/>
        <dsp:cNvSpPr/>
      </dsp:nvSpPr>
      <dsp:spPr>
        <a:xfrm rot="16200000">
          <a:off x="502" y="246"/>
          <a:ext cx="2231755" cy="2231755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perspectiveRelaxed">
            <a:rot lat="19488425" lon="21091215" rev="418752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  <a:sp3d extrusionH="28000" prstMaterial="matte"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kern="1200" dirty="0" smtClean="0">
              <a:latin typeface="+mj-ea"/>
              <a:ea typeface="+mj-ea"/>
            </a:rPr>
            <a:t>企業</a:t>
          </a:r>
          <a:endParaRPr lang="en-US" altLang="zh-TW" sz="1300" kern="1200" dirty="0" smtClean="0">
            <a:latin typeface="+mj-ea"/>
            <a:ea typeface="+mj-ea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kern="1200" dirty="0" smtClean="0">
              <a:solidFill>
                <a:srgbClr val="00B0F0"/>
              </a:solidFill>
              <a:latin typeface="+mj-ea"/>
              <a:ea typeface="+mj-ea"/>
            </a:rPr>
            <a:t>收集資訊</a:t>
          </a:r>
          <a:r>
            <a:rPr lang="zh-TW" altLang="en-US" sz="1300" kern="1200" dirty="0" smtClean="0">
              <a:latin typeface="+mj-ea"/>
              <a:ea typeface="+mj-ea"/>
            </a:rPr>
            <a:t>以</a:t>
          </a:r>
          <a:r>
            <a:rPr lang="zh-TW" altLang="en-US" sz="1300" kern="1200" dirty="0" smtClean="0">
              <a:solidFill>
                <a:srgbClr val="0070C0"/>
              </a:solidFill>
              <a:latin typeface="+mj-ea"/>
              <a:ea typeface="+mj-ea"/>
            </a:rPr>
            <a:t>挑選</a:t>
          </a:r>
          <a:r>
            <a:rPr lang="zh-TW" altLang="en-US" sz="1300" kern="1200" dirty="0" smtClean="0">
              <a:latin typeface="+mj-ea"/>
              <a:ea typeface="+mj-ea"/>
            </a:rPr>
            <a:t>最適合的人</a:t>
          </a:r>
          <a:endParaRPr lang="zh-TW" altLang="en-US" sz="1300" kern="1200" dirty="0">
            <a:latin typeface="+mj-ea"/>
            <a:ea typeface="+mj-ea"/>
          </a:endParaRPr>
        </a:p>
      </dsp:txBody>
      <dsp:txXfrm rot="5400000">
        <a:off x="503" y="558184"/>
        <a:ext cx="1841198" cy="1115877"/>
      </dsp:txXfrm>
    </dsp:sp>
    <dsp:sp modelId="{F3E32B6A-067E-446B-A708-CE1B8A3835C2}">
      <dsp:nvSpPr>
        <dsp:cNvPr id="0" name=""/>
        <dsp:cNvSpPr/>
      </dsp:nvSpPr>
      <dsp:spPr>
        <a:xfrm rot="5400000">
          <a:off x="2880310" y="246"/>
          <a:ext cx="2231755" cy="2231755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perspectiveRelaxed">
            <a:rot lat="19488425" lon="21091215" rev="418752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  <a:sp3d extrusionH="28000" prstMaterial="matte"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kern="1200" dirty="0" smtClean="0">
              <a:latin typeface="+mj-ea"/>
              <a:ea typeface="+mj-ea"/>
            </a:rPr>
            <a:t>應徵者</a:t>
          </a:r>
          <a:endParaRPr lang="en-US" altLang="zh-TW" sz="1300" kern="1200" dirty="0" smtClean="0">
            <a:latin typeface="+mj-ea"/>
            <a:ea typeface="+mj-ea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kern="1200" dirty="0" smtClean="0">
              <a:solidFill>
                <a:schemeClr val="accent3"/>
              </a:solidFill>
              <a:latin typeface="+mj-ea"/>
              <a:ea typeface="+mj-ea"/>
            </a:rPr>
            <a:t>提供資訊</a:t>
          </a:r>
          <a:r>
            <a:rPr lang="zh-TW" altLang="en-US" sz="1300" kern="1200" dirty="0" smtClean="0">
              <a:latin typeface="+mj-ea"/>
              <a:ea typeface="+mj-ea"/>
            </a:rPr>
            <a:t>以</a:t>
          </a:r>
          <a:r>
            <a:rPr lang="zh-TW" altLang="en-US" sz="1300" kern="1200" dirty="0" smtClean="0">
              <a:solidFill>
                <a:schemeClr val="accent3"/>
              </a:solidFill>
              <a:latin typeface="+mj-ea"/>
              <a:ea typeface="+mj-ea"/>
            </a:rPr>
            <a:t>證明</a:t>
          </a:r>
          <a:r>
            <a:rPr lang="zh-TW" altLang="en-US" sz="1300" kern="1200" dirty="0" smtClean="0">
              <a:latin typeface="+mj-ea"/>
              <a:ea typeface="+mj-ea"/>
            </a:rPr>
            <a:t>是最合適的人</a:t>
          </a:r>
          <a:endParaRPr lang="zh-TW" altLang="en-US" sz="1300" kern="1200" dirty="0">
            <a:latin typeface="+mj-ea"/>
            <a:ea typeface="+mj-ea"/>
          </a:endParaRPr>
        </a:p>
      </dsp:txBody>
      <dsp:txXfrm rot="-5400000">
        <a:off x="3270868" y="558185"/>
        <a:ext cx="1841198" cy="1115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01E8A7-D3BF-4C57-A60E-B39A308BF9FB}" type="datetimeFigureOut">
              <a:rPr lang="zh-TW" altLang="en-US"/>
              <a:pPr>
                <a:defRPr/>
              </a:pPr>
              <a:t>2014/3/17</a:t>
            </a:fld>
            <a:endParaRPr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zh-TW" noProof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 noProof="0"/>
              <a:t>按一下以編輯母片文字樣式</a:t>
            </a:r>
          </a:p>
          <a:p>
            <a:pPr lvl="1"/>
            <a:r>
              <a:rPr lang="zh-TW" noProof="0"/>
              <a:t>第二層</a:t>
            </a:r>
          </a:p>
          <a:p>
            <a:pPr lvl="2"/>
            <a:r>
              <a:rPr lang="zh-TW" noProof="0"/>
              <a:t>第三層</a:t>
            </a:r>
          </a:p>
          <a:p>
            <a:pPr lvl="3"/>
            <a:r>
              <a:rPr lang="zh-TW" noProof="0"/>
              <a:t>第四層</a:t>
            </a:r>
          </a:p>
          <a:p>
            <a:pPr lvl="4"/>
            <a:r>
              <a:rPr lang="zh-TW" noProof="0"/>
              <a:t>第五層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D5AAE0D-D373-4F65-A952-A5298E2215CA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21377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altLang="zh-TW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0C919F-6CE4-4C91-AC5E-F2C2E0B86BEB}" type="slidenum">
              <a:rPr altLang="zh-TW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altLang="zh-TW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F85140-265A-4F0F-99F7-293B0F1F412D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45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846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84408" tIns="42204" rIns="84408" bIns="42204"/>
          <a:lstStyle/>
          <a:p>
            <a:pPr marL="158265" indent="-158265" eaLnBrk="1" hangingPunct="1">
              <a:spcBef>
                <a:spcPct val="0"/>
              </a:spcBef>
              <a:buFontTx/>
              <a:buChar char="•"/>
            </a:pPr>
            <a:endParaRPr lang="zh-TW" altLang="en-US" dirty="0" smtClean="0"/>
          </a:p>
        </p:txBody>
      </p:sp>
      <p:sp>
        <p:nvSpPr>
          <p:cNvPr id="31846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 lIns="84408" tIns="42204" rIns="84408" bIns="42204"/>
          <a:lstStyle>
            <a:lvl1pPr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685817" indent="-263776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055103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477145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1899186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321227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743269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165310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587351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0E8871B-9A17-4019-83CA-CD091C92CB21}" type="slidenum">
              <a:rPr kumimoji="0" lang="zh-TW" altLang="en-US" smtClean="0">
                <a:solidFill>
                  <a:prstClr val="black"/>
                </a:solidFill>
                <a:latin typeface="Arial" charset="0"/>
              </a:rPr>
              <a:pPr eaLnBrk="1" hangingPunct="1"/>
              <a:t>61</a:t>
            </a:fld>
            <a:endParaRPr kumimoji="0" lang="en-US" altLang="zh-TW" smtClean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846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84408" tIns="42204" rIns="84408" bIns="42204"/>
          <a:lstStyle/>
          <a:p>
            <a:pPr marL="158265" indent="-158265" eaLnBrk="1" hangingPunct="1">
              <a:spcBef>
                <a:spcPct val="0"/>
              </a:spcBef>
              <a:buFontTx/>
              <a:buChar char="•"/>
            </a:pPr>
            <a:endParaRPr lang="zh-TW" altLang="en-US" dirty="0" smtClean="0"/>
          </a:p>
        </p:txBody>
      </p:sp>
      <p:sp>
        <p:nvSpPr>
          <p:cNvPr id="31846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 lIns="84408" tIns="42204" rIns="84408" bIns="42204"/>
          <a:lstStyle>
            <a:lvl1pPr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685817" indent="-263776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055103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477145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1899186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321227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743269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165310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587351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0E8871B-9A17-4019-83CA-CD091C92CB21}" type="slidenum">
              <a:rPr kumimoji="0" lang="zh-TW" altLang="en-US" smtClean="0">
                <a:solidFill>
                  <a:prstClr val="black"/>
                </a:solidFill>
                <a:latin typeface="Arial" charset="0"/>
              </a:rPr>
              <a:pPr eaLnBrk="1" hangingPunct="1"/>
              <a:t>62</a:t>
            </a:fld>
            <a:endParaRPr kumimoji="0" lang="en-US" altLang="zh-TW" smtClean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846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 lIns="84408" tIns="42204" rIns="84408" bIns="42204"/>
          <a:lstStyle/>
          <a:p>
            <a:pPr marL="158265" indent="-158265" eaLnBrk="1" hangingPunct="1">
              <a:spcBef>
                <a:spcPct val="0"/>
              </a:spcBef>
              <a:buFontTx/>
              <a:buChar char="•"/>
            </a:pPr>
            <a:endParaRPr lang="zh-TW" altLang="en-US" dirty="0" smtClean="0"/>
          </a:p>
        </p:txBody>
      </p:sp>
      <p:sp>
        <p:nvSpPr>
          <p:cNvPr id="31846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 lIns="84408" tIns="42204" rIns="84408" bIns="42204"/>
          <a:lstStyle>
            <a:lvl1pPr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685817" indent="-263776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055103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477145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1899186" indent="-211021" defTabSz="457211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321227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743269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165310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587351" indent="-211021" defTabSz="45721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F0E8871B-9A17-4019-83CA-CD091C92CB21}" type="slidenum">
              <a:rPr kumimoji="0" lang="zh-TW" altLang="en-US" smtClean="0">
                <a:solidFill>
                  <a:prstClr val="black"/>
                </a:solidFill>
                <a:latin typeface="Arial" charset="0"/>
              </a:rPr>
              <a:pPr eaLnBrk="1" hangingPunct="1"/>
              <a:t>63</a:t>
            </a:fld>
            <a:endParaRPr kumimoji="0" lang="en-US" altLang="zh-TW" smtClean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85C5B0-B607-414C-B0EA-3B0B66AE8429}" type="slidenum">
              <a:rPr lang="en-US" altLang="zh-TW" smtClean="0"/>
              <a:pPr>
                <a:defRPr/>
              </a:pPr>
              <a:t>13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586B3CE-E19F-435D-AEC5-FFDE38E6C472}" type="slidenum">
              <a:rPr lang="en-US" altLang="zh-TW" smtClean="0"/>
              <a:pPr>
                <a:defRPr/>
              </a:pPr>
              <a:t>15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FCA8FD-C988-4B42-9938-D4E4F881F692}" type="slidenum">
              <a:rPr lang="en-US" altLang="zh-TW" smtClean="0">
                <a:solidFill>
                  <a:srgbClr val="000000"/>
                </a:solidFill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zh-TW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altLang="zh-TW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EF9F66-C26C-4553-8F49-B672DA5A2B6B}" type="slidenum">
              <a:rPr lang="en-US" altLang="zh-TW" smtClean="0">
                <a:solidFill>
                  <a:srgbClr val="000000"/>
                </a:solidFill>
                <a:latin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zh-TW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altLang="zh-TW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en-US" smtClean="0">
              <a:ea typeface="新細明體" pitchFamily="18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A82D6E-433A-4ED4-B962-24467EF9B387}" type="slidenum">
              <a:rPr lang="en-US" altLang="zh-TW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BB6172-6F32-4A02-8BF6-7800691D7DC4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34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A81828D-97AA-4216-B5D1-6D280271A7A7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37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0B9A31-DA12-4DD6-94F1-207E24D28511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38</a:t>
            </a:fld>
            <a:endParaRPr lang="en-US" altLang="zh-TW">
              <a:solidFill>
                <a:prstClr val="black"/>
              </a:solidFill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7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9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0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2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>
                <a:latin typeface="+mn-lt"/>
                <a:ea typeface="+mn-ea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B19D8E5-F5E3-48C8-8609-FB54270B6C5D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0D9F22F-C363-4307-9E6A-7C191976DC89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2747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E72CB-8311-4E0A-A075-3C172D9283A2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9C522-D60D-4FAC-BB6B-51B4F9A75E0E}" type="slidenum">
              <a:rPr lang="en-US" altLang="zh-TW"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997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6394-23AC-4E18-BE8A-144E1EB442DC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F7DF8-EB18-43EF-BEC8-EF960CC73C8D}" type="slidenum">
              <a:rPr lang="en-US" altLang="zh-TW"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307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black"/>
                </a:solidFill>
                <a:latin typeface="Lucida Sans Unicode"/>
                <a:ea typeface="微軟正黑體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99620BA-F1CD-4B22-AAC2-85C77F1203AB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6B2DCE0-434C-468F-9EE6-55FB5E89021F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556955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A9CED3-F260-4DDB-8FE1-873D99EAECF5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03D8F8E-1F2F-4867-A3E7-19C1C2D8CA7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240579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A15283E-D86F-4591-89C7-A5818A82FB4E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C079527A-9578-4483-8C01-4DECCA53C0C4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039923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4D182C5-172F-47C7-98CD-D45083E4DEDF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720DDBB-694C-419A-8117-643CDC46C0E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175912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BC0DA6-A967-43F7-9511-339CE09CD1E9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C847BDA-1524-49CA-BCB4-B7685F59718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242404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AD52E85A-74FB-4F52-87D5-D0E2B8765A25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2CF9EA8-84C6-44EA-9C9C-44185E7FCF0E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921216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89D09C-23FF-41E1-85CE-6D0027E3144E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2B9DB61-2D00-4FFA-A93E-564DF24E0C3D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30711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FAE970-FF5F-4672-9F35-B2C2424569F0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F8C7DAC5-FEF5-446C-BD25-167D66A47EF3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93296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6BF987-7713-49CD-80B6-7C91A2D05AA4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BF07FAD-EE8F-4A31-92B9-0420C2C7D236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81653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  <a:latin typeface="Lucida Sans Unicode"/>
              <a:ea typeface="微軟正黑體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72928B3-C454-4D70-9B33-18D17A2A83D9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7CA5503-D908-455F-B412-DD3DB5633A72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7392689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B2D47-FA93-43E0-9FE0-2AE6F1F4AD86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46A7A-8A24-4869-B64F-87F6EC8D6EAA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058055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483F5-5088-47E3-B529-1E25309E0E62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DFC65-7649-462D-8873-3F37A4F49A7A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582742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black"/>
                </a:solidFill>
                <a:latin typeface="Lucida Sans Unicode"/>
                <a:ea typeface="微軟正黑體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A8CCF9D-B337-47F7-A050-A5F2069E482E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A62A95D-BE24-4930-88C4-8981C008BE8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266828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B27E4A-FE26-4077-A53F-767CCD038595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28DCCC1C-507A-4DEE-9837-90955B3D6333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760245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61BA03D-DB44-4971-9237-0A3DB927D3E9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E21D3190-A3D8-4019-8806-17E25B974A10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6282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80BF95CF-093A-459B-9C29-7A9997348012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D0BB841-0BC5-4F42-9056-B726A72959F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2546515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6BD491-83A3-4E56-9695-CA6145397EB3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6F0381A6-066E-480D-990B-66C1C67C4D29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7731767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E8732AF-8BDE-4120-9FE3-2C55F4E484AE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52D5EDB-5C9D-4713-AA95-5D6B8AA82A1F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021829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EC688B-55AB-4034-8E36-2E002A8A1D23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3A4AD859-0819-476C-95B1-A4D223A6BE3E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16149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B9CFB4-F7E9-4173-A230-B0F9633A6E25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66BF25D-7E88-4DDC-9BD7-A2367950E64F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0741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6518B1-86C7-4F43-8895-A24DBDD03793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8913CC45-1DD3-4B41-A2C8-6006B2A0A00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9566057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  <a:latin typeface="Lucida Sans Unicode"/>
              <a:ea typeface="微軟正黑體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D9B58FA-EEEC-446F-9B9C-DBFC586D05C5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A11154C-4D15-4BD5-A864-A1679A18820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305293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6AEB1-F27C-4C4D-BDED-A3CC0AA712B4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1E98D-B45C-4A82-B470-86EC904CD53B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1501541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DA759-77AF-47F7-A1AA-A5A2643C40C9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844A2-4032-42C3-BE81-BCD56CC44AAA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582968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black"/>
                </a:solidFill>
                <a:latin typeface="Lucida Sans Unicode"/>
                <a:ea typeface="微軟正黑體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548D659-2499-4DDC-8CE1-4B0AA8A0FB46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CFE5BA1-EE28-4A69-B8A8-2B1F65918D6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7816035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DB8C51-F8CD-4D4E-899B-B0202C5B32B1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6F047FF-3534-44A3-A809-3A09C859CFAA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44871464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B88A142D-567E-4429-85A7-DF973371590D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BD134A13-9119-49DA-8F75-98C5EB445548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436437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649B543-6825-4962-A6F0-9279D2459E77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E845DB5-D9C4-4219-BCB1-E1CB97188925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6596780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97273F-0F30-407F-B0F8-FF6A1FF5F9B7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45CFA579-9F09-4C70-B8CD-ABE6E202D7B0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1958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EBB027B8-868F-4E76-91CF-BA92C9C90413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2F739E62-B367-4FF9-8462-0920325A37B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462091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A470417-CD04-4B46-ADB7-7DF9B5872033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B1DD772-01C8-4832-8E7B-131FEAC8CF58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98601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EC9BAD-402F-4B14-98D8-B487D61FD449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ADAC68B6-D585-401A-B60F-FE5265BF834C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9976370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38D94A-4383-4D7C-8E73-6361F4A2DD55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33027123-5556-430F-B77B-B789CE17132E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573401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  <a:latin typeface="Lucida Sans Unicode"/>
              <a:ea typeface="微軟正黑體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EAA06323-9CB5-4A8B-99C5-E6B35208058C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454C652-B4E8-4D48-8C14-FDDC85CC4178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600033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B36CA-BD73-460E-A368-854BA1CB6BB9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24157-DA11-4D61-A197-303660C0054E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370847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888A5-2D7E-4AE0-B9C0-56D31E5BF8D6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6D0A-9457-4BF4-B532-C6A9DA1F9BC4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4997113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black"/>
                </a:solidFill>
                <a:latin typeface="Lucida Sans Unicode"/>
                <a:ea typeface="微軟正黑體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FB41635-8BDB-4C72-B59C-C95AEFE0F7A4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CF06E2A-522C-4028-A59C-D074520A7441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10155672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2EF61E-FCAB-43AD-9401-D4F4D18DA8A8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DCDB200D-41A9-4E47-9825-6216168BABC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5440647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56CD43E-7A1F-4193-AC5D-5A791D300F75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95FEB590-1870-4BC4-A68A-B7155AB59551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809030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145DB6B-6A50-4DFF-9E03-1A8AE9882FA2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BBBDCD9F-4749-49A8-BA03-9C9A80B5DBE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387148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D287ED-4E8C-4EA3-A3E0-756F069D86AB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E9B05099-7126-49D8-9833-B0A0B89B7490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36828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6D334A-CEC3-47E7-8EB1-79B311974D3C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C8105D5-D8AD-4E4A-A21E-CE37ABA36181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2267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DE92DF39-1F18-4167-8A4E-D2EAB62C8231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B5AFA61-06D1-4045-B204-3AA6E933A2B1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77031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58DFE2-2F16-41BF-A9C5-66844D79B9DE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9E3E3D2D-217D-4FDF-81F7-54D2D2049545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1785191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50059D-637E-4A3D-9524-6FFC90DE284B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3E7735B9-5052-4457-BB41-CE24D1EDAE6F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809476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  <a:latin typeface="Lucida Sans Unicode"/>
              <a:ea typeface="微軟正黑體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8EA18A60-85F0-4E07-BD83-6DE511BE5FC5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BC912CF-0670-465E-B854-EFC3B1DA2611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727490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344B4-EE01-41D6-B343-57870EC3F30A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23C27-149F-45E5-B306-844E01E1C7DC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4362955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529F-C849-41F6-AC31-FA2E7A1BF963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/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6BF44-6315-4478-9352-6515A96FD2E9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2721146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Shape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black"/>
                </a:solidFill>
                <a:latin typeface="Lucida Sans Unicode"/>
                <a:ea typeface="微軟正黑體"/>
              </a:endParaRPr>
            </a:p>
          </p:txBody>
        </p:sp>
        <p:sp>
          <p:nvSpPr>
            <p:cNvPr id="7" name="Shape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TW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TW" alt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Shap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 latinLnBrk="0">
              <a:defRPr lang="zh-TW"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7" name="Shap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 latinLnBrk="0">
              <a:buNone/>
              <a:defRPr lang="zh-TW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zh-TW" altLang="en-US" smtClean="0"/>
              <a:t>按一下以編輯母片副標題樣式</a:t>
            </a:r>
            <a:endParaRPr lang="zh-TW"/>
          </a:p>
        </p:txBody>
      </p:sp>
      <p:sp>
        <p:nvSpPr>
          <p:cNvPr id="11" name="Shap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D8917F-CB19-4735-AA9F-4EF3AEBCDD7B}" type="datetime2">
              <a:rPr altLang="en-US">
                <a:ea typeface="微軟正黑體"/>
              </a:rPr>
              <a:pPr>
                <a:defRPr/>
              </a:pPr>
              <a:t>2014年3月17日</a:t>
            </a:fld>
            <a:endParaRPr altLang="en-US">
              <a:ea typeface="微軟正黑體"/>
            </a:endParaRPr>
          </a:p>
        </p:txBody>
      </p:sp>
      <p:sp>
        <p:nvSpPr>
          <p:cNvPr id="12" name="Shap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altLang="en-US">
              <a:solidFill>
                <a:srgbClr val="2DA2BF">
                  <a:tint val="20000"/>
                </a:srgbClr>
              </a:solidFill>
              <a:ea typeface="微軟正黑體"/>
            </a:endParaRPr>
          </a:p>
        </p:txBody>
      </p:sp>
      <p:sp>
        <p:nvSpPr>
          <p:cNvPr id="13" name="Shap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FDA73E1-3D25-4A42-B566-B680C07A81B6}" type="slidenum">
              <a:rPr lang="en-US" altLang="zh-TW"/>
              <a:pPr>
                <a:defRPr/>
              </a:pPr>
              <a:t>‹#›</a:t>
            </a:fld>
            <a:endParaRPr altLang="en-US"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3234728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3E2813-9A5A-4A43-AEE4-E36FC6D5A193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62C1AF4-81FA-47D7-86CD-CD71CEA5A459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1255677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小節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 latinLnBrk="0">
              <a:buNone/>
              <a:defRPr lang="zh-TW"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 latinLnBrk="0">
              <a:buNone/>
              <a:defRPr lang="zh-TW" sz="2300">
                <a:solidFill>
                  <a:schemeClr val="tx1"/>
                </a:solidFill>
              </a:defRPr>
            </a:lvl1pPr>
            <a:lvl2pPr>
              <a:buNone/>
              <a:defRPr lang="zh-TW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zh-TW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zh-TW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24062D-7260-49A8-AA9A-978E65BD2F93}" type="datetime2">
              <a:rPr altLang="en-US">
                <a:solidFill>
                  <a:prstClr val="white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7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8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A2FAF63-C855-401D-B0BC-29C07436AC7E}" type="slidenum">
              <a:rPr lang="en-US" altLang="zh-TW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87474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 latinLnBrk="0">
              <a:defRPr lang="zh-TW" sz="2800"/>
            </a:lvl1pPr>
            <a:lvl2pPr>
              <a:defRPr lang="zh-TW" sz="2400"/>
            </a:lvl2pPr>
            <a:lvl3pPr>
              <a:defRPr lang="zh-TW" sz="2000"/>
            </a:lvl3pPr>
            <a:lvl4pPr>
              <a:defRPr lang="zh-TW" sz="1800"/>
            </a:lvl4pPr>
            <a:lvl5pPr>
              <a:defRPr lang="zh-TW" sz="18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8" name="Shap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DC9730-2B3B-4B71-BF84-4D2DDF5D4DC9}" type="datetime2">
              <a:rPr altLang="en-US">
                <a:solidFill>
                  <a:prstClr val="white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BD326E0-8D31-48B0-A72D-7BBDF680F93E}" type="slidenum">
              <a:rPr lang="en-US" altLang="zh-TW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38098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E4E83E-C7D5-411A-9D67-67EC95A42851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3A1F59-4ABE-41E4-A793-8381C6AFAC80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02990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對照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 latinLnBrk="0">
              <a:defRPr lang="zh-TW"/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 latinLnBrk="0">
              <a:buNone/>
              <a:defRPr lang="zh-TW" sz="2400" b="0">
                <a:solidFill>
                  <a:schemeClr val="bg1"/>
                </a:solidFill>
              </a:defRPr>
            </a:lvl1pPr>
            <a:lvl2pPr>
              <a:buNone/>
              <a:defRPr lang="zh-TW" sz="2000" b="1"/>
            </a:lvl2pPr>
            <a:lvl3pPr>
              <a:buNone/>
              <a:defRPr lang="zh-TW" sz="1800" b="1"/>
            </a:lvl3pPr>
            <a:lvl4pPr>
              <a:buNone/>
              <a:defRPr lang="zh-TW" sz="1600" b="1"/>
            </a:lvl4pPr>
            <a:lvl5pPr>
              <a:buNone/>
              <a:defRPr lang="zh-TW" sz="1600" b="1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Shape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 latinLnBrk="0">
              <a:spcBef>
                <a:spcPts val="0"/>
              </a:spcBef>
              <a:defRPr lang="zh-TW" sz="2400"/>
            </a:lvl1pPr>
            <a:lvl2pPr>
              <a:defRPr lang="zh-TW" sz="2000"/>
            </a:lvl2pPr>
            <a:lvl3pPr>
              <a:defRPr lang="zh-TW" sz="1800"/>
            </a:lvl3pPr>
            <a:lvl4pPr>
              <a:defRPr lang="zh-TW" sz="1600"/>
            </a:lvl4pPr>
            <a:lvl5pPr>
              <a:defRPr lang="zh-TW" sz="16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E80A220-F45E-4E97-995B-26E4298167EF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C1EC14B-9A81-491F-8E98-4F8C63C49A29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471705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AE70A9-D309-4DFF-BCF9-63365B8CEB2E}" type="datetime2">
              <a:rPr altLang="en-US">
                <a:solidFill>
                  <a:prstClr val="white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94CE82-F958-4A9C-BC71-451237FF0270}" type="slidenum">
              <a:rPr lang="en-US" altLang="zh-TW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6497990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570A45-D633-49B1-95ED-EC78CD681896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3779B99-8BA5-40C5-BA7F-FE299DAFA751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8574273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751264-F378-4784-BE63-D5B4A8E6B3C2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C665981-555D-4BDC-BC66-1E2E74D1829E}" type="slidenum">
              <a:rPr lang="en-US" altLang="zh-TW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39372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  <a:latin typeface="Lucida Sans Unicode"/>
              <a:ea typeface="微軟正黑體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white"/>
              </a:solidFill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9C2C867-CD52-4102-9622-0D1AE2CE7653}" type="datetime2">
              <a:rPr altLang="en-US">
                <a:solidFill>
                  <a:prstClr val="white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altLang="en-US">
              <a:solidFill>
                <a:prstClr val="white"/>
              </a:solidFill>
              <a:ea typeface="微軟正黑體"/>
            </a:endParaRPr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71B7AE0-E7F4-4775-BB8F-B238DBE661C3}" type="slidenum">
              <a:rPr lang="en-US" altLang="zh-TW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altLang="en-US">
              <a:solidFill>
                <a:prstClr val="white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321697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F7840-CC9D-40AB-99AB-7E671AEF314F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AC25-D9F0-414F-9733-02D3E60299F0}" type="slidenum">
              <a:rPr lang="en-US" altLang="zh-TW">
                <a:solidFill>
                  <a:srgbClr val="464646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84501202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4" name="Rectangl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A89CE-8C1E-4338-A6AE-E65224A83719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5" name="Rectangl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6" name="Rectangl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0A766-19F5-4209-875F-A524A856135C}" type="slidenum">
              <a:rPr lang="en-US" altLang="zh-TW">
                <a:solidFill>
                  <a:srgbClr val="464646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40353371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idx="13"/>
          </p:nvPr>
        </p:nvSpPr>
        <p:spPr>
          <a:xfrm>
            <a:off x="457200" y="990600"/>
            <a:ext cx="8229600" cy="4800599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1800"/>
            </a:lvl1pPr>
          </a:lstStyle>
          <a:p>
            <a:pPr lvl="0"/>
            <a:endParaRPr lang="en-US" noProof="0" dirty="0" smtClean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A4AC4-84D8-4199-8F6F-82054AFD6190}" type="slidenum">
              <a:rPr lang="en-US" altLang="zh-TW">
                <a:solidFill>
                  <a:srgbClr val="464646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464646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886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7D9C85-E6DD-4B2D-B821-A1A43BC2D725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B2844C-17AC-4E51-B4BC-AD22D858436D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019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 latinLnBrk="0">
              <a:buNone/>
              <a:defRPr lang="zh-TW"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3" name="Shape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 latinLnBrk="0">
              <a:buNone/>
              <a:defRPr lang="zh-TW" sz="1600"/>
            </a:lvl1pPr>
            <a:lvl2pPr>
              <a:buNone/>
              <a:defRPr lang="zh-TW" sz="1200"/>
            </a:lvl2pPr>
            <a:lvl3pPr>
              <a:buNone/>
              <a:defRPr lang="zh-TW" sz="1000"/>
            </a:lvl3pPr>
            <a:lvl4pPr>
              <a:buNone/>
              <a:defRPr lang="zh-TW" sz="900"/>
            </a:lvl4pPr>
            <a:lvl5pPr>
              <a:buNone/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 latinLnBrk="0">
              <a:defRPr lang="zh-TW" sz="3200"/>
            </a:lvl1pPr>
            <a:lvl2pPr>
              <a:defRPr lang="zh-TW" sz="2800"/>
            </a:lvl2pPr>
            <a:lvl3pPr>
              <a:defRPr lang="zh-TW" sz="2400"/>
            </a:lvl3pPr>
            <a:lvl4pPr>
              <a:defRPr lang="zh-TW" sz="2000"/>
            </a:lvl4pPr>
            <a:lvl5pPr>
              <a:defRPr lang="zh-TW" sz="20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CEEECF-A6E0-4A8B-801C-926E5323EB88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11E83A3-C81C-4C06-A631-951FFEBA8456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44957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>
              <a:latin typeface="+mn-lt"/>
              <a:ea typeface="+mn-ea"/>
            </a:endParaRPr>
          </a:p>
        </p:txBody>
      </p:sp>
      <p:sp>
        <p:nvSpPr>
          <p:cNvPr id="6" name="Shape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 latinLnBrk="0">
              <a:buNone/>
              <a:defRPr lang="zh-TW" sz="1400"/>
            </a:lvl1pPr>
            <a:lvl2pPr>
              <a:defRPr lang="zh-TW" sz="1200"/>
            </a:lvl2pPr>
            <a:lvl3pPr>
              <a:defRPr lang="zh-TW" sz="1000"/>
            </a:lvl3pPr>
            <a:lvl4pPr>
              <a:defRPr lang="zh-TW" sz="900"/>
            </a:lvl4pPr>
            <a:lvl5pPr>
              <a:defRPr lang="zh-TW" sz="900"/>
            </a:lvl5pPr>
            <a:extLst/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 latinLnBrk="0">
              <a:buNone/>
              <a:defRPr lang="zh-TW" sz="3200"/>
            </a:lvl1pPr>
            <a:extLst/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noProof="0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 latinLnBrk="0">
              <a:buNone/>
              <a:defRPr lang="zh-TW"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zh-TW" altLang="en-US" smtClean="0"/>
              <a:t>按一下以編輯母片標題樣式</a:t>
            </a:r>
            <a:endParaRPr lang="zh-TW"/>
          </a:p>
        </p:txBody>
      </p:sp>
      <p:sp>
        <p:nvSpPr>
          <p:cNvPr id="11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zh-TW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677E2AE-0F80-47AE-93A8-2B3142946E01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12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zh-TW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3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zh-TW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2B06521-0F7E-4759-95D1-CFA7A43DA9A7}" type="slidenum">
              <a:rPr lang="en-US" altLang="zh-TW"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03125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>
              <a:latin typeface="+mn-lt"/>
              <a:ea typeface="+mn-ea"/>
            </a:endParaRPr>
          </a:p>
        </p:txBody>
      </p:sp>
      <p:sp>
        <p:nvSpPr>
          <p:cNvPr id="1027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C157718B-38A3-4ED6-9CB0-B8211466E1F9}" type="datetime2">
              <a:rPr lang="zh-TW" altLang="en-US"/>
              <a:pPr>
                <a:defRPr/>
              </a:pPr>
              <a:t>2014年3月17日</a:t>
            </a:fld>
            <a:endParaRPr/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EDA55917-61AC-4DDB-AC28-6925FE40D8CF}" type="slidenum">
              <a:rPr lang="en-US" altLang="zh-TW"/>
              <a:pPr>
                <a:defRPr/>
              </a:pPr>
              <a:t>‹#›</a:t>
            </a:fld>
            <a:endParaRPr sz="10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38" r:id="rId1"/>
    <p:sldLayoutId id="2147486339" r:id="rId2"/>
    <p:sldLayoutId id="2147486340" r:id="rId3"/>
    <p:sldLayoutId id="2147486341" r:id="rId4"/>
    <p:sldLayoutId id="2147486342" r:id="rId5"/>
    <p:sldLayoutId id="2147486343" r:id="rId6"/>
    <p:sldLayoutId id="2147486344" r:id="rId7"/>
    <p:sldLayoutId id="2147486345" r:id="rId8"/>
    <p:sldLayoutId id="2147486346" r:id="rId9"/>
    <p:sldLayoutId id="2147486332" r:id="rId10"/>
    <p:sldLayoutId id="21474863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/>
              </a:solidFill>
              <a:latin typeface="Lucida Sans Unicode"/>
              <a:ea typeface="微軟正黑體"/>
            </a:endParaRPr>
          </a:p>
        </p:txBody>
      </p:sp>
      <p:sp>
        <p:nvSpPr>
          <p:cNvPr id="2051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fld id="{8562373A-25CC-4A9C-B5BA-E68582A9F221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rgbClr val="464646">
                    <a:shade val="50000"/>
                  </a:srgb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F655FB11-69E8-4476-9A62-7D9A6975898B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47" r:id="rId1"/>
    <p:sldLayoutId id="2147486348" r:id="rId2"/>
    <p:sldLayoutId id="2147486349" r:id="rId3"/>
    <p:sldLayoutId id="2147486350" r:id="rId4"/>
    <p:sldLayoutId id="2147486351" r:id="rId5"/>
    <p:sldLayoutId id="2147486352" r:id="rId6"/>
    <p:sldLayoutId id="2147486353" r:id="rId7"/>
    <p:sldLayoutId id="2147486354" r:id="rId8"/>
    <p:sldLayoutId id="2147486355" r:id="rId9"/>
    <p:sldLayoutId id="2147486334" r:id="rId10"/>
    <p:sldLayoutId id="21474863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/>
              </a:solidFill>
              <a:latin typeface="Lucida Sans Unicode"/>
              <a:ea typeface="微軟正黑體"/>
            </a:endParaRPr>
          </a:p>
        </p:txBody>
      </p:sp>
      <p:sp>
        <p:nvSpPr>
          <p:cNvPr id="3075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fld id="{95898006-9E6E-4D9D-8303-BC0BD4109CAE}" type="datetime2">
              <a:rPr lang="zh-TW"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rgbClr val="464646">
                    <a:shade val="50000"/>
                  </a:srgb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769BEC57-8FC8-47D3-BFF5-E7E7D616F7C1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356" r:id="rId1"/>
    <p:sldLayoutId id="2147486357" r:id="rId2"/>
    <p:sldLayoutId id="2147486358" r:id="rId3"/>
    <p:sldLayoutId id="2147486359" r:id="rId4"/>
    <p:sldLayoutId id="2147486360" r:id="rId5"/>
    <p:sldLayoutId id="2147486361" r:id="rId6"/>
    <p:sldLayoutId id="2147486362" r:id="rId7"/>
    <p:sldLayoutId id="2147486363" r:id="rId8"/>
    <p:sldLayoutId id="2147486364" r:id="rId9"/>
    <p:sldLayoutId id="2147486336" r:id="rId10"/>
    <p:sldLayoutId id="214748633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/>
              </a:solidFill>
              <a:latin typeface="Lucida Sans Unicode"/>
              <a:ea typeface="微軟正黑體"/>
            </a:endParaRPr>
          </a:p>
        </p:txBody>
      </p:sp>
      <p:sp>
        <p:nvSpPr>
          <p:cNvPr id="4099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fld id="{2934B55C-B922-448E-8943-87CC07CA5F69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rgbClr val="464646">
                    <a:shade val="50000"/>
                  </a:srgb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2BE21FA0-AB88-46AE-B5F1-A56F8BFF42EE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23884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66" r:id="rId1"/>
    <p:sldLayoutId id="2147486367" r:id="rId2"/>
    <p:sldLayoutId id="2147486368" r:id="rId3"/>
    <p:sldLayoutId id="2147486369" r:id="rId4"/>
    <p:sldLayoutId id="2147486370" r:id="rId5"/>
    <p:sldLayoutId id="2147486371" r:id="rId6"/>
    <p:sldLayoutId id="2147486372" r:id="rId7"/>
    <p:sldLayoutId id="2147486373" r:id="rId8"/>
    <p:sldLayoutId id="2147486374" r:id="rId9"/>
    <p:sldLayoutId id="2147486375" r:id="rId10"/>
    <p:sldLayoutId id="21474863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/>
              </a:solidFill>
              <a:latin typeface="Lucida Sans Unicode"/>
              <a:ea typeface="微軟正黑體"/>
            </a:endParaRPr>
          </a:p>
        </p:txBody>
      </p:sp>
      <p:sp>
        <p:nvSpPr>
          <p:cNvPr id="5123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fld id="{BF802A38-B4F0-4E1A-A27C-B297F46ACDFE}" type="datetime2">
              <a:rPr altLang="en-US"/>
              <a:pPr>
                <a:defRPr/>
              </a:pPr>
              <a:t>2014年3月17日</a:t>
            </a:fld>
            <a:endParaRPr altLang="en-US"/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prstClr val="black"/>
                </a:solidFill>
                <a:latin typeface="+mn-lt"/>
                <a:ea typeface="微軟正黑體"/>
              </a:defRPr>
            </a:lvl1pPr>
            <a:extLst/>
          </a:lstStyle>
          <a:p>
            <a:pPr>
              <a:defRPr/>
            </a:pPr>
            <a:endParaRPr altLang="en-US"/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rgbClr val="464646">
                    <a:shade val="50000"/>
                  </a:srgb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4841E707-4E59-4541-A329-629E0B7BEB07}" type="slidenum">
              <a:rPr lang="en-US" altLang="zh-TW"/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264616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78" r:id="rId1"/>
    <p:sldLayoutId id="2147486379" r:id="rId2"/>
    <p:sldLayoutId id="2147486380" r:id="rId3"/>
    <p:sldLayoutId id="2147486381" r:id="rId4"/>
    <p:sldLayoutId id="2147486382" r:id="rId5"/>
    <p:sldLayoutId id="2147486383" r:id="rId6"/>
    <p:sldLayoutId id="2147486384" r:id="rId7"/>
    <p:sldLayoutId id="2147486385" r:id="rId8"/>
    <p:sldLayoutId id="2147486386" r:id="rId9"/>
    <p:sldLayoutId id="2147486387" r:id="rId10"/>
    <p:sldLayoutId id="21474863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black"/>
              </a:solidFill>
              <a:latin typeface="Lucida Sans Unicode"/>
              <a:ea typeface="微軟正黑體"/>
            </a:endParaRPr>
          </a:p>
        </p:txBody>
      </p:sp>
      <p:sp>
        <p:nvSpPr>
          <p:cNvPr id="1027" name="Shape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7 w 5760"/>
              <a:gd name="T3" fmla="*/ 0 h 528"/>
              <a:gd name="T4" fmla="*/ 2147483647 w 5760"/>
              <a:gd name="T5" fmla="*/ 2147483647 h 528"/>
              <a:gd name="T6" fmla="*/ 2147483647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TW" alt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email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zh-TW" alt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zh-TW"/>
              <a:t>按一下以編輯母片標題樣式</a:t>
            </a:r>
          </a:p>
        </p:txBody>
      </p:sp>
      <p:sp>
        <p:nvSpPr>
          <p:cNvPr id="30" name="Rectangle 29"/>
          <p:cNvSpPr>
            <a:spLocks noGrp="1"/>
          </p:cNvSpPr>
          <p:nvPr>
            <p:ph type="body" idx="1"/>
          </p:nvPr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  <a:p>
            <a:pPr lvl="5"/>
            <a:r>
              <a:rPr lang="zh-TW"/>
              <a:t>第六層</a:t>
            </a:r>
          </a:p>
          <a:p>
            <a:pPr lvl="6"/>
            <a:r>
              <a:rPr lang="zh-TW"/>
              <a:t>第七層</a:t>
            </a:r>
          </a:p>
          <a:p>
            <a:pPr lvl="7"/>
            <a:r>
              <a:rPr lang="zh-TW"/>
              <a:t>第八層</a:t>
            </a:r>
          </a:p>
          <a:p>
            <a:pPr lvl="8"/>
            <a:r>
              <a:rPr lang="zh-TW"/>
              <a:t>第九層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AA954FC9-4647-4546-90CC-7B473B92622D}" type="datetime2">
              <a:rPr altLang="en-US">
                <a:solidFill>
                  <a:prstClr val="black"/>
                </a:solidFill>
                <a:ea typeface="微軟正黑體"/>
              </a:rPr>
              <a:pPr>
                <a:defRPr/>
              </a:pPr>
              <a:t>2014年3月17日</a:t>
            </a:fld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22" name="Rectangle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altLang="en-US">
              <a:solidFill>
                <a:prstClr val="black"/>
              </a:solidFill>
              <a:ea typeface="微軟正黑體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kumimoji="0" lang="zh-TW" sz="1400" b="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1F6DD35D-5EF7-4591-9761-D6146B94319B}" type="slidenum">
              <a:rPr lang="en-US" altLang="zh-TW">
                <a:solidFill>
                  <a:srgbClr val="464646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altLang="en-US" sz="1000">
              <a:solidFill>
                <a:prstClr val="black"/>
              </a:solidFill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7840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390" r:id="rId1"/>
    <p:sldLayoutId id="2147486391" r:id="rId2"/>
    <p:sldLayoutId id="2147486392" r:id="rId3"/>
    <p:sldLayoutId id="2147486393" r:id="rId4"/>
    <p:sldLayoutId id="2147486394" r:id="rId5"/>
    <p:sldLayoutId id="2147486395" r:id="rId6"/>
    <p:sldLayoutId id="2147486396" r:id="rId7"/>
    <p:sldLayoutId id="2147486397" r:id="rId8"/>
    <p:sldLayoutId id="2147486398" r:id="rId9"/>
    <p:sldLayoutId id="2147486399" r:id="rId10"/>
    <p:sldLayoutId id="2147486400" r:id="rId11"/>
    <p:sldLayoutId id="214748640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TW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5000"/>
        <a:buFont typeface="Wingdings 3" pitchFamily="18" charset="2"/>
        <a:buChar char=""/>
        <a:defRPr lang="zh-TW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lang="zh-TW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lang="zh-TW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lang="zh-TW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zh-TW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62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mc.com/chinese/video/fabtour.html" TargetMode="External"/><Relationship Id="rId1" Type="http://schemas.openxmlformats.org/officeDocument/2006/relationships/slideLayout" Target="../slideLayouts/slideLayout4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547664" y="1700809"/>
            <a:ext cx="7032844" cy="1656184"/>
          </a:xfrm>
        </p:spPr>
        <p:txBody>
          <a:bodyPr anchor="ctr" anchorCtr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求職面試技巧</a:t>
            </a:r>
            <a:endParaRPr dirty="0"/>
          </a:p>
        </p:txBody>
      </p:sp>
      <p:sp>
        <p:nvSpPr>
          <p:cNvPr id="31747" name="Rectangle 2"/>
          <p:cNvSpPr>
            <a:spLocks noGrp="1"/>
          </p:cNvSpPr>
          <p:nvPr>
            <p:ph type="subTitle" idx="1"/>
          </p:nvPr>
        </p:nvSpPr>
        <p:spPr bwMode="auto">
          <a:xfrm>
            <a:off x="684213" y="3429000"/>
            <a:ext cx="7772400" cy="1200150"/>
          </a:xfrm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eaLnBrk="1" hangingPunct="1"/>
            <a:r>
              <a:rPr lang="en-US" altLang="zh-TW" smtClean="0"/>
              <a:t>Jacky Hsu</a:t>
            </a:r>
            <a:endParaRPr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568952" cy="864096"/>
          </a:xfrm>
        </p:spPr>
        <p:txBody>
          <a:bodyPr/>
          <a:lstStyle/>
          <a:p>
            <a:pPr>
              <a:defRPr/>
            </a:pPr>
            <a:r>
              <a:rPr altLang="en-US" sz="3200" dirty="0" smtClean="0"/>
              <a:t>企業選才的原則</a:t>
            </a:r>
            <a:r>
              <a:rPr lang="en-US" altLang="zh-TW" sz="3200" dirty="0"/>
              <a:t>-</a:t>
            </a:r>
            <a:r>
              <a:rPr altLang="en-US" sz="3200" dirty="0"/>
              <a:t>掌握「可招募的」職能項目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836240" y="1772816"/>
            <a:ext cx="7696200" cy="596900"/>
          </a:xfrm>
          <a:prstGeom prst="cube">
            <a:avLst>
              <a:gd name="adj" fmla="val 7032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kumimoji="0" lang="zh-TW" altLang="en-US" sz="2400" dirty="0">
                <a:solidFill>
                  <a:srgbClr val="FFFFFF"/>
                </a:solidFill>
                <a:latin typeface="微軟正黑體" pitchFamily="34" charset="-120"/>
              </a:rPr>
              <a:t>應徵者具備之職能</a:t>
            </a:r>
            <a:endParaRPr kumimoji="0" lang="en-US" altLang="zh-TW" sz="2400" dirty="0">
              <a:solidFill>
                <a:srgbClr val="FFFFFF"/>
              </a:solidFill>
              <a:latin typeface="微軟正黑體" pitchFamily="34" charset="-120"/>
            </a:endParaRPr>
          </a:p>
        </p:txBody>
      </p:sp>
      <p:sp>
        <p:nvSpPr>
          <p:cNvPr id="70660" name="AutoShape 4"/>
          <p:cNvSpPr>
            <a:spLocks noChangeArrowheads="1"/>
          </p:cNvSpPr>
          <p:nvPr/>
        </p:nvSpPr>
        <p:spPr bwMode="auto">
          <a:xfrm>
            <a:off x="795338" y="2865438"/>
            <a:ext cx="3733800" cy="1422400"/>
          </a:xfrm>
          <a:prstGeom prst="cube">
            <a:avLst>
              <a:gd name="adj" fmla="val 4463"/>
            </a:avLst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kumimoji="0" lang="zh-TW" altLang="en-US" sz="2400" u="sng" dirty="0">
                <a:solidFill>
                  <a:srgbClr val="FF0000"/>
                </a:solidFill>
                <a:latin typeface="微軟正黑體" pitchFamily="34" charset="-120"/>
              </a:rPr>
              <a:t>可招募的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kumimoji="0" lang="zh-TW" altLang="en-US" sz="2400" dirty="0">
                <a:solidFill>
                  <a:schemeClr val="bg1"/>
                </a:solidFill>
                <a:latin typeface="微軟正黑體" pitchFamily="34" charset="-120"/>
              </a:rPr>
              <a:t>進公司前就必須已經備足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757365" y="2865016"/>
            <a:ext cx="3733800" cy="1422400"/>
          </a:xfrm>
          <a:prstGeom prst="cube">
            <a:avLst>
              <a:gd name="adj" fmla="val 4463"/>
            </a:avLst>
          </a:prstGeom>
          <a:ln>
            <a:headEnd/>
            <a:tailEnd/>
          </a:ln>
          <a:ex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kumimoji="0" lang="zh-TW" altLang="en-US" sz="2400" u="sng" dirty="0">
                <a:solidFill>
                  <a:srgbClr val="FFFF00"/>
                </a:solidFill>
                <a:latin typeface="微軟正黑體" pitchFamily="34" charset="-120"/>
              </a:rPr>
              <a:t>可培訓的</a:t>
            </a:r>
          </a:p>
          <a:p>
            <a:pPr algn="ctr">
              <a:lnSpc>
                <a:spcPct val="120000"/>
              </a:lnSpc>
              <a:spcBef>
                <a:spcPct val="20000"/>
              </a:spcBef>
              <a:defRPr/>
            </a:pPr>
            <a:r>
              <a:rPr kumimoji="0" lang="zh-TW" altLang="en-US" sz="2400" dirty="0">
                <a:solidFill>
                  <a:srgbClr val="FFFFFF"/>
                </a:solidFill>
                <a:latin typeface="微軟正黑體" pitchFamily="34" charset="-120"/>
              </a:rPr>
              <a:t>進公司前不一定已經備足</a:t>
            </a:r>
          </a:p>
        </p:txBody>
      </p:sp>
      <p:sp>
        <p:nvSpPr>
          <p:cNvPr id="40970" name="AutoShape 6"/>
          <p:cNvSpPr>
            <a:spLocks noChangeArrowheads="1"/>
          </p:cNvSpPr>
          <p:nvPr/>
        </p:nvSpPr>
        <p:spPr bwMode="auto">
          <a:xfrm rot="10800000">
            <a:off x="2057400" y="2408238"/>
            <a:ext cx="1214438" cy="2032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0971" name="AutoShape 7"/>
          <p:cNvSpPr>
            <a:spLocks noChangeArrowheads="1"/>
          </p:cNvSpPr>
          <p:nvPr/>
        </p:nvSpPr>
        <p:spPr bwMode="auto">
          <a:xfrm rot="10800000">
            <a:off x="5969000" y="2408238"/>
            <a:ext cx="1214438" cy="203200"/>
          </a:xfrm>
          <a:prstGeom prst="triangle">
            <a:avLst>
              <a:gd name="adj" fmla="val 50000"/>
            </a:avLst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0972" name="Rectangle 8"/>
          <p:cNvSpPr>
            <a:spLocks noChangeArrowheads="1"/>
          </p:cNvSpPr>
          <p:nvPr/>
        </p:nvSpPr>
        <p:spPr bwMode="auto">
          <a:xfrm>
            <a:off x="569913" y="2700338"/>
            <a:ext cx="4114800" cy="1739900"/>
          </a:xfrm>
          <a:prstGeom prst="rect">
            <a:avLst/>
          </a:prstGeom>
          <a:noFill/>
          <a:ln w="76200" cap="rnd">
            <a:solidFill>
              <a:srgbClr val="00B050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TW" altLang="en-US">
              <a:solidFill>
                <a:srgbClr val="FFFFFF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向下箭號 1"/>
          <p:cNvSpPr/>
          <p:nvPr/>
        </p:nvSpPr>
        <p:spPr>
          <a:xfrm>
            <a:off x="1982788" y="4537075"/>
            <a:ext cx="12954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</a:endParaRPr>
          </a:p>
        </p:txBody>
      </p:sp>
      <p:sp>
        <p:nvSpPr>
          <p:cNvPr id="3" name="圓角矩形 2"/>
          <p:cNvSpPr/>
          <p:nvPr/>
        </p:nvSpPr>
        <p:spPr>
          <a:xfrm>
            <a:off x="179388" y="5087938"/>
            <a:ext cx="2447925" cy="6477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dirty="0">
                <a:solidFill>
                  <a:srgbClr val="FFFFFF"/>
                </a:solidFill>
                <a:latin typeface="微軟正黑體"/>
              </a:rPr>
              <a:t>核心職能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2700338" y="5080000"/>
            <a:ext cx="2447925" cy="64770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dirty="0">
                <a:solidFill>
                  <a:srgbClr val="FFFFFF"/>
                </a:solidFill>
                <a:latin typeface="微軟正黑體"/>
              </a:rPr>
              <a:t>管理職能</a:t>
            </a:r>
          </a:p>
        </p:txBody>
      </p:sp>
      <p:sp>
        <p:nvSpPr>
          <p:cNvPr id="13" name="圓角矩形 12"/>
          <p:cNvSpPr/>
          <p:nvPr/>
        </p:nvSpPr>
        <p:spPr>
          <a:xfrm>
            <a:off x="5400675" y="5087938"/>
            <a:ext cx="2447925" cy="6477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dirty="0">
                <a:solidFill>
                  <a:srgbClr val="FFFFFF"/>
                </a:solidFill>
                <a:latin typeface="微軟正黑體"/>
              </a:rPr>
              <a:t>專業職能</a:t>
            </a:r>
          </a:p>
        </p:txBody>
      </p:sp>
      <p:sp>
        <p:nvSpPr>
          <p:cNvPr id="14" name="向下箭號 13"/>
          <p:cNvSpPr/>
          <p:nvPr/>
        </p:nvSpPr>
        <p:spPr>
          <a:xfrm>
            <a:off x="5886450" y="4511675"/>
            <a:ext cx="1296988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 smtClean="0"/>
              <a:t>企業如何選才</a:t>
            </a:r>
            <a:r>
              <a:rPr lang="en-US" altLang="zh-TW" dirty="0" smtClean="0"/>
              <a:t>?</a:t>
            </a:r>
            <a:endParaRPr altLang="en-US" dirty="0"/>
          </a:p>
        </p:txBody>
      </p:sp>
      <p:sp>
        <p:nvSpPr>
          <p:cNvPr id="41987" name="文字版面配置區 4"/>
          <p:cNvSpPr>
            <a:spLocks noGrp="1"/>
          </p:cNvSpPr>
          <p:nvPr>
            <p:ph type="body" idx="1"/>
          </p:nvPr>
        </p:nvSpPr>
        <p:spPr bwMode="auto">
          <a:xfrm>
            <a:off x="3922713" y="2889250"/>
            <a:ext cx="4572000" cy="1454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altLang="en-US" smtClean="0"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 smtClean="0"/>
              <a:t>企業實務上如何選才</a:t>
            </a:r>
            <a:r>
              <a:rPr lang="en-US" altLang="zh-TW" dirty="0" smtClean="0"/>
              <a:t>(</a:t>
            </a:r>
            <a:r>
              <a:rPr altLang="en-US" dirty="0" smtClean="0"/>
              <a:t>篩選人才</a:t>
            </a:r>
            <a:r>
              <a:rPr lang="en-US" altLang="zh-TW" dirty="0" smtClean="0"/>
              <a:t>)?</a:t>
            </a:r>
            <a:endParaRPr altLang="en-US" dirty="0"/>
          </a:p>
        </p:txBody>
      </p:sp>
      <p:sp>
        <p:nvSpPr>
          <p:cNvPr id="7" name="矩形 6"/>
          <p:cNvSpPr/>
          <p:nvPr/>
        </p:nvSpPr>
        <p:spPr>
          <a:xfrm>
            <a:off x="1192213" y="2646363"/>
            <a:ext cx="3141662" cy="2225675"/>
          </a:xfrm>
          <a:prstGeom prst="rect">
            <a:avLst/>
          </a:prstGeom>
          <a:noFill/>
          <a:ln w="381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>
              <a:solidFill>
                <a:srgbClr val="FFFFFF"/>
              </a:solidFill>
              <a:latin typeface="微軟正黑體"/>
            </a:endParaRPr>
          </a:p>
        </p:txBody>
      </p:sp>
      <p:graphicFrame>
        <p:nvGraphicFramePr>
          <p:cNvPr id="8" name="內容版面配置區 10"/>
          <p:cNvGraphicFramePr>
            <a:graphicFrameLocks/>
          </p:cNvGraphicFramePr>
          <p:nvPr/>
        </p:nvGraphicFramePr>
        <p:xfrm>
          <a:off x="762000" y="1877120"/>
          <a:ext cx="38862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內容版面配置區 6"/>
          <p:cNvSpPr txBox="1">
            <a:spLocks/>
          </p:cNvSpPr>
          <p:nvPr/>
        </p:nvSpPr>
        <p:spPr>
          <a:xfrm>
            <a:off x="4500563" y="1601788"/>
            <a:ext cx="4608512" cy="4851400"/>
          </a:xfrm>
          <a:prstGeom prst="rect">
            <a:avLst/>
          </a:prstGeom>
        </p:spPr>
        <p:txBody>
          <a:bodyPr>
            <a:normAutofit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fontAlgn="auto">
              <a:spcAft>
                <a:spcPts val="0"/>
              </a:spcAft>
              <a:defRPr/>
            </a:pPr>
            <a:r>
              <a:rPr altLang="en-US" sz="2200" dirty="0" smtClean="0">
                <a:latin typeface="+mj-ea"/>
                <a:ea typeface="+mj-ea"/>
              </a:rPr>
              <a:t>透過</a:t>
            </a:r>
            <a:r>
              <a:rPr altLang="en-US" sz="2200" dirty="0" smtClean="0">
                <a:solidFill>
                  <a:schemeClr val="accent3"/>
                </a:solidFill>
                <a:latin typeface="+mj-ea"/>
                <a:ea typeface="+mj-ea"/>
              </a:rPr>
              <a:t>測驗或認證</a:t>
            </a:r>
            <a:r>
              <a:rPr altLang="en-US" sz="2200" dirty="0" smtClean="0">
                <a:latin typeface="+mj-ea"/>
                <a:ea typeface="+mj-ea"/>
              </a:rPr>
              <a:t>：</a:t>
            </a:r>
          </a:p>
          <a:p>
            <a:pPr lvl="1" fontAlgn="auto">
              <a:spcAft>
                <a:spcPts val="0"/>
              </a:spcAft>
              <a:defRPr/>
            </a:pP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人格特質</a:t>
            </a:r>
            <a:r>
              <a:rPr lang="en-US" altLang="zh-TW" sz="1800" dirty="0" smtClean="0">
                <a:solidFill>
                  <a:srgbClr val="00B050"/>
                </a:solidFill>
                <a:latin typeface="+mj-ea"/>
                <a:ea typeface="+mj-ea"/>
              </a:rPr>
              <a:t>- </a:t>
            </a:r>
            <a:r>
              <a:rPr altLang="en-US" sz="1800" dirty="0" smtClean="0">
                <a:latin typeface="+mj-ea"/>
                <a:ea typeface="+mj-ea"/>
              </a:rPr>
              <a:t>例如</a:t>
            </a:r>
            <a:r>
              <a:rPr lang="en-US" altLang="zh-TW" sz="1800" dirty="0" smtClean="0">
                <a:latin typeface="+mj-ea"/>
                <a:ea typeface="+mj-ea"/>
              </a:rPr>
              <a:t>: CPAS/ 104</a:t>
            </a:r>
            <a:r>
              <a:rPr altLang="en-US" sz="1800" dirty="0" smtClean="0">
                <a:latin typeface="+mj-ea"/>
                <a:ea typeface="+mj-ea"/>
              </a:rPr>
              <a:t>測評</a:t>
            </a:r>
          </a:p>
          <a:p>
            <a:pPr lvl="1" fontAlgn="auto">
              <a:spcAft>
                <a:spcPts val="0"/>
              </a:spcAft>
              <a:defRPr/>
            </a:pP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知識</a:t>
            </a:r>
            <a:r>
              <a:rPr lang="en-US" altLang="zh-TW" sz="1800" dirty="0" smtClean="0">
                <a:solidFill>
                  <a:srgbClr val="00B050"/>
                </a:solidFill>
                <a:latin typeface="+mj-ea"/>
                <a:ea typeface="+mj-ea"/>
              </a:rPr>
              <a:t>/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經驗</a:t>
            </a:r>
            <a:r>
              <a:rPr lang="en-US" altLang="zh-TW" sz="1800" dirty="0" smtClean="0">
                <a:latin typeface="+mj-ea"/>
                <a:ea typeface="+mj-ea"/>
              </a:rPr>
              <a:t>-</a:t>
            </a:r>
            <a:r>
              <a:rPr altLang="en-US" sz="1800" dirty="0">
                <a:latin typeface="+mj-ea"/>
              </a:rPr>
              <a:t>例如</a:t>
            </a:r>
            <a:r>
              <a:rPr lang="en-US" altLang="zh-TW" sz="1800" dirty="0">
                <a:latin typeface="+mj-ea"/>
              </a:rPr>
              <a:t>: </a:t>
            </a:r>
            <a:r>
              <a:rPr lang="en-US" altLang="zh-TW" sz="1800" dirty="0" smtClean="0">
                <a:latin typeface="+mj-ea"/>
                <a:ea typeface="+mj-ea"/>
              </a:rPr>
              <a:t>TOEIC/ CQT/</a:t>
            </a:r>
            <a:r>
              <a:rPr altLang="en-US" sz="1800" dirty="0" smtClean="0">
                <a:latin typeface="+mj-ea"/>
                <a:ea typeface="+mj-ea"/>
              </a:rPr>
              <a:t>智力測驗</a:t>
            </a:r>
            <a:r>
              <a:rPr lang="en-US" altLang="zh-TW" sz="1800" dirty="0" smtClean="0">
                <a:latin typeface="+mj-ea"/>
                <a:ea typeface="+mj-ea"/>
              </a:rPr>
              <a:t>/</a:t>
            </a:r>
            <a:r>
              <a:rPr altLang="en-US" sz="1800" dirty="0" smtClean="0">
                <a:latin typeface="+mj-ea"/>
                <a:ea typeface="+mj-ea"/>
              </a:rPr>
              <a:t>成就測驗</a:t>
            </a:r>
            <a:endParaRPr lang="en-US" altLang="zh-TW" sz="1800" dirty="0" smtClean="0">
              <a:latin typeface="+mj-ea"/>
              <a:ea typeface="+mj-ea"/>
            </a:endParaRPr>
          </a:p>
          <a:p>
            <a:pPr fontAlgn="auto">
              <a:spcAft>
                <a:spcPts val="0"/>
              </a:spcAft>
              <a:defRPr/>
            </a:pPr>
            <a:r>
              <a:rPr altLang="en-US" sz="2200" dirty="0" smtClean="0">
                <a:latin typeface="+mj-ea"/>
                <a:ea typeface="+mj-ea"/>
              </a:rPr>
              <a:t>透過</a:t>
            </a:r>
            <a:r>
              <a:rPr altLang="en-US" sz="2200" dirty="0" smtClean="0">
                <a:solidFill>
                  <a:schemeClr val="accent3"/>
                </a:solidFill>
                <a:latin typeface="+mj-ea"/>
                <a:ea typeface="+mj-ea"/>
              </a:rPr>
              <a:t>面談</a:t>
            </a:r>
            <a:r>
              <a:rPr altLang="en-US" sz="2200" dirty="0" smtClean="0">
                <a:latin typeface="+mj-ea"/>
                <a:ea typeface="+mj-ea"/>
              </a:rPr>
              <a:t>：</a:t>
            </a:r>
          </a:p>
          <a:p>
            <a:pPr lvl="1" fontAlgn="auto">
              <a:spcAft>
                <a:spcPts val="0"/>
              </a:spcAft>
              <a:defRPr/>
            </a:pP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知識</a:t>
            </a:r>
            <a:r>
              <a:rPr lang="en-US" altLang="zh-TW" sz="1800" dirty="0" smtClean="0">
                <a:solidFill>
                  <a:srgbClr val="00B050"/>
                </a:solidFill>
                <a:latin typeface="+mj-ea"/>
                <a:ea typeface="+mj-ea"/>
              </a:rPr>
              <a:t>/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經驗</a:t>
            </a:r>
            <a:r>
              <a:rPr altLang="en-US" sz="1800" dirty="0" smtClean="0">
                <a:latin typeface="+mj-ea"/>
                <a:ea typeface="+mj-ea"/>
              </a:rPr>
              <a:t>：確認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現在的能力</a:t>
            </a:r>
            <a:r>
              <a:rPr altLang="en-US" sz="1800" dirty="0" smtClean="0">
                <a:latin typeface="+mj-ea"/>
                <a:ea typeface="+mj-ea"/>
              </a:rPr>
              <a:t>與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績效</a:t>
            </a:r>
            <a:r>
              <a:rPr altLang="en-US" sz="1800" dirty="0" smtClean="0">
                <a:latin typeface="+mj-ea"/>
                <a:ea typeface="+mj-ea"/>
              </a:rPr>
              <a:t>重要指標</a:t>
            </a:r>
          </a:p>
          <a:p>
            <a:pPr lvl="1" fontAlgn="auto">
              <a:spcAft>
                <a:spcPts val="0"/>
              </a:spcAft>
              <a:defRPr/>
            </a:pP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職能行為</a:t>
            </a:r>
            <a:r>
              <a:rPr altLang="en-US" sz="1800" dirty="0" smtClean="0">
                <a:latin typeface="+mj-ea"/>
                <a:ea typeface="+mj-ea"/>
              </a:rPr>
              <a:t>：確認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現在</a:t>
            </a:r>
            <a:r>
              <a:rPr altLang="en-US" sz="1800" dirty="0" smtClean="0">
                <a:latin typeface="+mj-ea"/>
                <a:ea typeface="+mj-ea"/>
              </a:rPr>
              <a:t>與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未來</a:t>
            </a:r>
            <a:r>
              <a:rPr altLang="en-US" sz="1800" dirty="0" smtClean="0">
                <a:latin typeface="+mj-ea"/>
                <a:ea typeface="+mj-ea"/>
              </a:rPr>
              <a:t>行為的績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效</a:t>
            </a:r>
            <a:r>
              <a:rPr altLang="en-US" sz="1800" dirty="0" smtClean="0">
                <a:latin typeface="+mj-ea"/>
                <a:ea typeface="+mj-ea"/>
              </a:rPr>
              <a:t>指標</a:t>
            </a:r>
          </a:p>
          <a:p>
            <a:pPr lvl="1" fontAlgn="auto">
              <a:spcAft>
                <a:spcPts val="0"/>
              </a:spcAft>
              <a:defRPr/>
            </a:pP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工作動力</a:t>
            </a:r>
            <a:r>
              <a:rPr altLang="en-US" sz="1800" dirty="0" smtClean="0">
                <a:latin typeface="+mj-ea"/>
                <a:ea typeface="+mj-ea"/>
              </a:rPr>
              <a:t>：確認工作</a:t>
            </a:r>
            <a:r>
              <a:rPr altLang="en-US" sz="1800" dirty="0" smtClean="0">
                <a:solidFill>
                  <a:srgbClr val="00B050"/>
                </a:solidFill>
                <a:latin typeface="+mj-ea"/>
                <a:ea typeface="+mj-ea"/>
              </a:rPr>
              <a:t>績效與穩定</a:t>
            </a:r>
            <a:r>
              <a:rPr altLang="en-US" sz="1800" dirty="0" smtClean="0">
                <a:latin typeface="+mj-ea"/>
                <a:ea typeface="+mj-ea"/>
              </a:rPr>
              <a:t>度問題</a:t>
            </a:r>
            <a:endParaRPr altLang="en-US" dirty="0" smtClean="0">
              <a:latin typeface="+mj-ea"/>
              <a:ea typeface="+mj-ea"/>
            </a:endParaRPr>
          </a:p>
        </p:txBody>
      </p:sp>
      <p:sp>
        <p:nvSpPr>
          <p:cNvPr id="10" name="橢圓 9"/>
          <p:cNvSpPr/>
          <p:nvPr/>
        </p:nvSpPr>
        <p:spPr>
          <a:xfrm>
            <a:off x="1187450" y="1863725"/>
            <a:ext cx="1697038" cy="663575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1400" dirty="0">
                <a:solidFill>
                  <a:srgbClr val="FFFFFF"/>
                </a:solidFill>
                <a:latin typeface="微軟正黑體"/>
              </a:rPr>
              <a:t>人格特質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 smtClean="0"/>
              <a:t>企業職能選才</a:t>
            </a:r>
            <a:endParaRPr dirty="0"/>
          </a:p>
        </p:txBody>
      </p:sp>
      <p:sp>
        <p:nvSpPr>
          <p:cNvPr id="92163" name="Rectangle 2"/>
          <p:cNvSpPr>
            <a:spLocks noGrp="1"/>
          </p:cNvSpPr>
          <p:nvPr>
            <p:ph idx="1"/>
          </p:nvPr>
        </p:nvSpPr>
        <p:spPr bwMode="auto">
          <a:xfrm>
            <a:off x="395288" y="1484313"/>
            <a:ext cx="8478837" cy="345757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70000"/>
              </a:lnSpc>
              <a:defRPr/>
            </a:pP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職能選才</a:t>
            </a:r>
            <a:r>
              <a:rPr altLang="en-US" dirty="0" smtClean="0">
                <a:ea typeface="微軟正黑體" pitchFamily="34" charset="-120"/>
              </a:rPr>
              <a:t>，近年來成為企業選才越來越倚重的模式。</a:t>
            </a:r>
            <a:endParaRPr lang="en-US" altLang="en-US" dirty="0" smtClean="0">
              <a:ea typeface="微軟正黑體" pitchFamily="34" charset="-120"/>
            </a:endParaRPr>
          </a:p>
          <a:p>
            <a:pPr lvl="1">
              <a:lnSpc>
                <a:spcPct val="17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職能測驗</a:t>
            </a:r>
            <a:r>
              <a:rPr lang="en-US" altLang="zh-TW" dirty="0" smtClean="0"/>
              <a:t>-</a:t>
            </a:r>
            <a:r>
              <a:rPr altLang="en-US" dirty="0" smtClean="0">
                <a:ea typeface="微軟正黑體" pitchFamily="34" charset="-120"/>
              </a:rPr>
              <a:t>輔助工具</a:t>
            </a:r>
            <a:endParaRPr lang="en-US" altLang="zh-TW" dirty="0" smtClean="0"/>
          </a:p>
          <a:p>
            <a:pPr lvl="1">
              <a:lnSpc>
                <a:spcPct val="170000"/>
              </a:lnSpc>
              <a:defRPr/>
            </a:pPr>
            <a:r>
              <a:rPr lang="en-US" altLang="zh-TW" dirty="0" smtClean="0"/>
              <a:t>BEI</a:t>
            </a:r>
            <a:r>
              <a:rPr altLang="en-US" dirty="0" smtClean="0">
                <a:ea typeface="微軟正黑體" pitchFamily="34" charset="-120"/>
              </a:rPr>
              <a:t>行為事例面談法</a:t>
            </a:r>
            <a:r>
              <a:rPr lang="en-US" altLang="zh-TW" dirty="0" smtClean="0"/>
              <a:t>-</a:t>
            </a:r>
            <a:r>
              <a:rPr altLang="en-US" dirty="0" smtClean="0">
                <a:ea typeface="微軟正黑體" pitchFamily="34" charset="-120"/>
              </a:rPr>
              <a:t>主要面談工具</a:t>
            </a:r>
            <a:endParaRPr lang="en-US" altLang="zh-TW" dirty="0" smtClean="0"/>
          </a:p>
          <a:p>
            <a:pPr lvl="1">
              <a:lnSpc>
                <a:spcPct val="17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評鑑中心手法</a:t>
            </a:r>
            <a:r>
              <a:rPr lang="en-US" altLang="zh-TW" dirty="0" smtClean="0"/>
              <a:t>-</a:t>
            </a:r>
            <a:r>
              <a:rPr altLang="en-US" dirty="0" smtClean="0">
                <a:ea typeface="微軟正黑體" pitchFamily="34" charset="-120"/>
              </a:rPr>
              <a:t>主要針對高階職缺</a:t>
            </a:r>
            <a:endParaRPr lang="en-US" altLang="en-US" dirty="0" smtClean="0"/>
          </a:p>
          <a:p>
            <a:pPr>
              <a:lnSpc>
                <a:spcPct val="17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你（妳）知道甚麼是</a:t>
            </a:r>
            <a:r>
              <a:rPr lang="en-US" altLang="zh-TW" dirty="0" smtClean="0"/>
              <a:t>『</a:t>
            </a:r>
            <a:r>
              <a:rPr altLang="en-US" dirty="0" smtClean="0">
                <a:ea typeface="微軟正黑體" pitchFamily="34" charset="-120"/>
              </a:rPr>
              <a:t>職能</a:t>
            </a:r>
            <a:r>
              <a:rPr lang="en-US" altLang="zh-TW" dirty="0" smtClean="0"/>
              <a:t>』</a:t>
            </a:r>
            <a:r>
              <a:rPr altLang="en-US" dirty="0" smtClean="0">
                <a:ea typeface="微軟正黑體" pitchFamily="34" charset="-120"/>
              </a:rPr>
              <a:t>嗎</a:t>
            </a:r>
            <a:r>
              <a:rPr lang="en-US" altLang="zh-TW" dirty="0" smtClean="0"/>
              <a:t>?!</a:t>
            </a:r>
            <a:endParaRPr altLang="zh-TW" dirty="0" smtClean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688" y="4216400"/>
            <a:ext cx="2165350" cy="2397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內容版面配置區 1"/>
          <p:cNvSpPr>
            <a:spLocks noGrp="1"/>
          </p:cNvSpPr>
          <p:nvPr>
            <p:ph idx="1"/>
          </p:nvPr>
        </p:nvSpPr>
        <p:spPr bwMode="auto">
          <a:xfrm>
            <a:off x="395288" y="1341438"/>
            <a:ext cx="8229600" cy="41751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>
              <a:lnSpc>
                <a:spcPct val="11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「職能是一種使人能勝任工作的行為尺度，其中包括了知識、技能、態度、價值觀等等的構面。」－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職能是指擁有某些類型的特質</a:t>
            </a:r>
            <a:r>
              <a:rPr altLang="en-US" b="1" dirty="0" smtClean="0">
                <a:ea typeface="微軟正黑體" pitchFamily="34" charset="-120"/>
              </a:rPr>
              <a:t>。</a:t>
            </a:r>
            <a:endParaRPr lang="en-US" altLang="en-US" b="1" dirty="0" smtClean="0"/>
          </a:p>
          <a:p>
            <a:pPr>
              <a:lnSpc>
                <a:spcPct val="11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「職能是除了工作所需之知識、能力、技術、價值觀之外，更重要的因素應該是工作活動中所展現來的成果，亦即“工作表現”。」－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職能和工作表現有關係</a:t>
            </a:r>
            <a:r>
              <a:rPr altLang="en-US" b="1" dirty="0" smtClean="0">
                <a:ea typeface="微軟正黑體" pitchFamily="34" charset="-120"/>
              </a:rPr>
              <a:t>。</a:t>
            </a:r>
            <a:endParaRPr lang="en-US" altLang="en-US" b="1" dirty="0" smtClean="0"/>
          </a:p>
          <a:p>
            <a:pPr>
              <a:lnSpc>
                <a:spcPct val="11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「職能除了已具有的知識、技能之外，更應涵蓋尚未開發或潛在的部份。」－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職能應該包含了隱性而潛藏的特質</a:t>
            </a:r>
            <a:r>
              <a:rPr altLang="en-US" b="1" dirty="0" smtClean="0">
                <a:ea typeface="微軟正黑體" pitchFamily="34" charset="-120"/>
              </a:rPr>
              <a:t>。</a:t>
            </a:r>
            <a:endParaRPr lang="en-US" altLang="en-US" b="1" dirty="0" smtClean="0">
              <a:ea typeface="微軟正黑體" pitchFamily="34" charset="-120"/>
            </a:endParaRPr>
          </a:p>
        </p:txBody>
      </p:sp>
      <p:sp>
        <p:nvSpPr>
          <p:cNvPr id="4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 smtClean="0"/>
              <a:t>職能概念</a:t>
            </a:r>
            <a:endParaRPr dirty="0"/>
          </a:p>
        </p:txBody>
      </p:sp>
      <p:sp>
        <p:nvSpPr>
          <p:cNvPr id="5" name="圓角矩形 4"/>
          <p:cNvSpPr/>
          <p:nvPr/>
        </p:nvSpPr>
        <p:spPr>
          <a:xfrm>
            <a:off x="2051720" y="5373216"/>
            <a:ext cx="5688632" cy="86409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2400" dirty="0"/>
              <a:t>職能就是</a:t>
            </a:r>
            <a:r>
              <a:rPr lang="zh-TW" altLang="en-US" sz="2400" dirty="0">
                <a:latin typeface="微軟正黑體"/>
              </a:rPr>
              <a:t>「職業上的關鍵競爭能力」</a:t>
            </a:r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268413"/>
            <a:ext cx="300037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內容版面配置區 1"/>
          <p:cNvSpPr>
            <a:spLocks noGrp="1"/>
          </p:cNvSpPr>
          <p:nvPr>
            <p:ph idx="1"/>
          </p:nvPr>
        </p:nvSpPr>
        <p:spPr>
          <a:xfrm>
            <a:off x="3182938" y="1287463"/>
            <a:ext cx="5632450" cy="452596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altLang="en-US" sz="2800" dirty="0">
                <a:solidFill>
                  <a:srgbClr val="0000FF"/>
                </a:solidFill>
                <a:latin typeface="+mn-ea"/>
              </a:rPr>
              <a:t>動機</a:t>
            </a:r>
            <a:r>
              <a:rPr altLang="en-US" sz="2800" dirty="0">
                <a:latin typeface="+mn-ea"/>
              </a:rPr>
              <a:t>（</a:t>
            </a:r>
            <a:r>
              <a:rPr lang="en-US" altLang="zh-TW" sz="2800" dirty="0">
                <a:latin typeface="+mn-ea"/>
              </a:rPr>
              <a:t>Motives</a:t>
            </a:r>
            <a:r>
              <a:rPr altLang="en-US" sz="2900" dirty="0">
                <a:latin typeface="+mn-ea"/>
              </a:rPr>
              <a:t>）：一個</a:t>
            </a:r>
            <a:r>
              <a:rPr altLang="en-US" sz="2800" dirty="0">
                <a:latin typeface="+mn-ea"/>
              </a:rPr>
              <a:t>人的意向（</a:t>
            </a:r>
            <a:r>
              <a:rPr lang="en-US" altLang="zh-TW" sz="2800" dirty="0">
                <a:latin typeface="+mn-ea"/>
              </a:rPr>
              <a:t>thinks about</a:t>
            </a:r>
            <a:r>
              <a:rPr altLang="en-US" sz="2800" dirty="0">
                <a:latin typeface="+mn-ea"/>
              </a:rPr>
              <a:t>）或慾望（</a:t>
            </a:r>
            <a:r>
              <a:rPr lang="en-US" altLang="zh-TW" sz="2800" dirty="0">
                <a:latin typeface="+mn-ea"/>
              </a:rPr>
              <a:t>wants</a:t>
            </a:r>
            <a:r>
              <a:rPr altLang="en-US" sz="2800" dirty="0" smtClean="0">
                <a:latin typeface="+mn-ea"/>
              </a:rPr>
              <a:t>）。</a:t>
            </a:r>
            <a:endParaRPr lang="en-US" altLang="zh-TW" sz="2800" dirty="0" smtClean="0">
              <a:latin typeface="+mn-ea"/>
            </a:endParaRPr>
          </a:p>
          <a:p>
            <a:pPr>
              <a:lnSpc>
                <a:spcPct val="120000"/>
              </a:lnSpc>
              <a:defRPr/>
            </a:pPr>
            <a:r>
              <a:rPr altLang="en-US" sz="2800" dirty="0" smtClean="0">
                <a:solidFill>
                  <a:srgbClr val="0000FF"/>
                </a:solidFill>
                <a:latin typeface="+mn-ea"/>
              </a:rPr>
              <a:t>特質</a:t>
            </a:r>
            <a:r>
              <a:rPr altLang="en-US" sz="2800" dirty="0">
                <a:latin typeface="+mn-ea"/>
              </a:rPr>
              <a:t>（</a:t>
            </a:r>
            <a:r>
              <a:rPr lang="en-US" altLang="zh-TW" sz="2800" dirty="0">
                <a:latin typeface="+mn-ea"/>
              </a:rPr>
              <a:t>Traits</a:t>
            </a:r>
            <a:r>
              <a:rPr altLang="en-US" sz="2800" dirty="0" smtClean="0">
                <a:latin typeface="+mn-ea"/>
              </a:rPr>
              <a:t>）：指</a:t>
            </a:r>
            <a:r>
              <a:rPr altLang="en-US" sz="2800" dirty="0">
                <a:latin typeface="+mn-ea"/>
              </a:rPr>
              <a:t>一個人與生俱來的生理特質</a:t>
            </a:r>
            <a:r>
              <a:rPr altLang="en-US" sz="2800" dirty="0" smtClean="0">
                <a:latin typeface="+mn-ea"/>
              </a:rPr>
              <a:t>，以及</a:t>
            </a:r>
            <a:r>
              <a:rPr altLang="en-US" sz="2800" dirty="0">
                <a:latin typeface="+mn-ea"/>
              </a:rPr>
              <a:t>對情境或資訊的</a:t>
            </a:r>
            <a:r>
              <a:rPr altLang="en-US" sz="2800" dirty="0" smtClean="0">
                <a:latin typeface="+mn-ea"/>
              </a:rPr>
              <a:t>一致性反應</a:t>
            </a:r>
            <a:r>
              <a:rPr altLang="en-US" sz="2800" dirty="0">
                <a:latin typeface="+mn-ea"/>
              </a:rPr>
              <a:t>，例如反應靈敏與好</a:t>
            </a:r>
            <a:r>
              <a:rPr altLang="en-US" sz="2800" dirty="0" smtClean="0">
                <a:latin typeface="+mn-ea"/>
              </a:rPr>
              <a:t>眼力</a:t>
            </a:r>
            <a:r>
              <a:rPr altLang="en-US" sz="2800" dirty="0">
                <a:latin typeface="+mn-ea"/>
              </a:rPr>
              <a:t>。</a:t>
            </a:r>
          </a:p>
          <a:p>
            <a:pPr>
              <a:lnSpc>
                <a:spcPct val="120000"/>
              </a:lnSpc>
              <a:defRPr/>
            </a:pPr>
            <a:r>
              <a:rPr altLang="en-US" sz="2800" dirty="0" smtClean="0">
                <a:solidFill>
                  <a:srgbClr val="0000FF"/>
                </a:solidFill>
                <a:latin typeface="+mn-ea"/>
              </a:rPr>
              <a:t>自我</a:t>
            </a:r>
            <a:r>
              <a:rPr altLang="en-US" sz="2800" dirty="0">
                <a:solidFill>
                  <a:srgbClr val="0000FF"/>
                </a:solidFill>
                <a:latin typeface="+mn-ea"/>
              </a:rPr>
              <a:t>概念</a:t>
            </a:r>
            <a:r>
              <a:rPr altLang="en-US" sz="2800" dirty="0">
                <a:latin typeface="+mn-ea"/>
              </a:rPr>
              <a:t>（</a:t>
            </a:r>
            <a:r>
              <a:rPr lang="en-US" altLang="zh-TW" sz="2800" dirty="0">
                <a:latin typeface="+mn-ea"/>
              </a:rPr>
              <a:t>Self-concept</a:t>
            </a:r>
            <a:r>
              <a:rPr altLang="en-US" sz="2800" dirty="0" smtClean="0">
                <a:latin typeface="+mn-ea"/>
              </a:rPr>
              <a:t>）：是指</a:t>
            </a:r>
            <a:r>
              <a:rPr altLang="en-US" sz="2800" dirty="0">
                <a:latin typeface="+mn-ea"/>
              </a:rPr>
              <a:t>一個人的態度、</a:t>
            </a:r>
            <a:r>
              <a:rPr altLang="en-US" sz="2800" dirty="0" smtClean="0">
                <a:latin typeface="+mn-ea"/>
              </a:rPr>
              <a:t>價值或</a:t>
            </a:r>
            <a:r>
              <a:rPr altLang="en-US" sz="2800" dirty="0">
                <a:latin typeface="+mn-ea"/>
              </a:rPr>
              <a:t>對自己的想法，例如自信心。</a:t>
            </a:r>
          </a:p>
          <a:p>
            <a:pPr>
              <a:lnSpc>
                <a:spcPct val="120000"/>
              </a:lnSpc>
              <a:defRPr/>
            </a:pPr>
            <a:r>
              <a:rPr altLang="en-US" sz="2800" dirty="0" smtClean="0">
                <a:solidFill>
                  <a:srgbClr val="0000FF"/>
                </a:solidFill>
                <a:latin typeface="+mn-ea"/>
              </a:rPr>
              <a:t>知識</a:t>
            </a:r>
            <a:r>
              <a:rPr altLang="en-US" sz="2800" dirty="0">
                <a:latin typeface="+mn-ea"/>
              </a:rPr>
              <a:t>（</a:t>
            </a:r>
            <a:r>
              <a:rPr lang="en-US" altLang="zh-TW" sz="2800" dirty="0">
                <a:latin typeface="+mn-ea"/>
              </a:rPr>
              <a:t>Knowledge</a:t>
            </a:r>
            <a:r>
              <a:rPr altLang="en-US" sz="2800" dirty="0" smtClean="0">
                <a:latin typeface="+mn-ea"/>
              </a:rPr>
              <a:t>）：指</a:t>
            </a:r>
            <a:r>
              <a:rPr altLang="en-US" sz="2800" dirty="0">
                <a:latin typeface="+mn-ea"/>
              </a:rPr>
              <a:t>一個人在特定領域中所擁有的知識或資訊。</a:t>
            </a:r>
          </a:p>
          <a:p>
            <a:pPr>
              <a:lnSpc>
                <a:spcPct val="120000"/>
              </a:lnSpc>
              <a:defRPr/>
            </a:pPr>
            <a:r>
              <a:rPr altLang="en-US" sz="2800" dirty="0" smtClean="0">
                <a:solidFill>
                  <a:srgbClr val="0000FF"/>
                </a:solidFill>
                <a:latin typeface="+mn-ea"/>
              </a:rPr>
              <a:t>技巧</a:t>
            </a:r>
            <a:r>
              <a:rPr altLang="en-US" sz="2800" dirty="0">
                <a:latin typeface="+mn-ea"/>
              </a:rPr>
              <a:t>（</a:t>
            </a:r>
            <a:r>
              <a:rPr lang="en-US" altLang="zh-TW" sz="2800" dirty="0">
                <a:latin typeface="+mn-ea"/>
              </a:rPr>
              <a:t>Skill</a:t>
            </a:r>
            <a:r>
              <a:rPr altLang="en-US" sz="2800" dirty="0" smtClean="0">
                <a:latin typeface="+mn-ea"/>
              </a:rPr>
              <a:t>）：執行</a:t>
            </a:r>
            <a:r>
              <a:rPr altLang="en-US" sz="2800" dirty="0">
                <a:latin typeface="+mn-ea"/>
              </a:rPr>
              <a:t>特定生理或心智工作的能力</a:t>
            </a:r>
            <a:r>
              <a:rPr altLang="en-US" sz="2800" dirty="0" smtClean="0">
                <a:latin typeface="+mn-ea"/>
              </a:rPr>
              <a:t>，包括</a:t>
            </a:r>
            <a:r>
              <a:rPr altLang="en-US" sz="2800" dirty="0">
                <a:latin typeface="+mn-ea"/>
              </a:rPr>
              <a:t>分析性思考與概念性</a:t>
            </a:r>
            <a:r>
              <a:rPr altLang="en-US" sz="2800" dirty="0" smtClean="0">
                <a:latin typeface="+mn-ea"/>
              </a:rPr>
              <a:t>思念</a:t>
            </a:r>
            <a:r>
              <a:rPr altLang="en-US" sz="2800" dirty="0">
                <a:latin typeface="+mn-ea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5438" y="1193800"/>
            <a:ext cx="4391025" cy="45227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56032" fontAlgn="auto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3"/>
              <a:buChar char=""/>
              <a:defRPr/>
            </a:pPr>
            <a:r>
              <a:rPr kumimoji="0" lang="zh-TW" altLang="en-US" sz="2400" b="1" dirty="0">
                <a:solidFill>
                  <a:schemeClr val="accent2"/>
                </a:solidFill>
                <a:latin typeface="+mn-ea"/>
                <a:ea typeface="+mn-ea"/>
              </a:rPr>
              <a:t>職能：成功完成工作、任務所需具備的能力</a:t>
            </a:r>
          </a:p>
          <a:p>
            <a:pPr marL="365760" indent="-256032" fontAlgn="auto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5000"/>
              <a:buFont typeface="Wingdings 3"/>
              <a:buChar char=""/>
              <a:defRPr/>
            </a:pPr>
            <a:r>
              <a:rPr kumimoji="0" lang="en-US" altLang="zh-TW" sz="2400" dirty="0">
                <a:latin typeface="+mn-ea"/>
                <a:ea typeface="+mn-ea"/>
              </a:rPr>
              <a:t>Spencer &amp; Spencer(1993) </a:t>
            </a:r>
            <a:r>
              <a:rPr kumimoji="0" lang="zh-TW" altLang="en-US" sz="2400" dirty="0">
                <a:latin typeface="+mn-ea"/>
                <a:ea typeface="+mn-ea"/>
              </a:rPr>
              <a:t>依 </a:t>
            </a:r>
            <a:r>
              <a:rPr kumimoji="0" lang="en-US" altLang="zh-TW" sz="2400" dirty="0">
                <a:latin typeface="+mn-ea"/>
                <a:ea typeface="+mn-ea"/>
              </a:rPr>
              <a:t>Freud </a:t>
            </a:r>
            <a:r>
              <a:rPr kumimoji="0" lang="zh-TW" altLang="en-US" sz="2400" dirty="0">
                <a:latin typeface="+mn-ea"/>
                <a:ea typeface="+mn-ea"/>
              </a:rPr>
              <a:t>的冰山模型區分出職能的兩個層面</a:t>
            </a:r>
            <a:r>
              <a:rPr kumimoji="0" lang="en-US" altLang="zh-TW" sz="2400" dirty="0">
                <a:latin typeface="+mn-ea"/>
                <a:ea typeface="+mn-ea"/>
              </a:rPr>
              <a:t>:</a:t>
            </a:r>
          </a:p>
          <a:p>
            <a:pPr marL="365760" indent="-256032" fontAlgn="auto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r>
              <a:rPr kumimoji="0" lang="en-US" altLang="zh-TW" sz="2400" dirty="0">
                <a:latin typeface="+mn-ea"/>
                <a:ea typeface="+mn-ea"/>
              </a:rPr>
              <a:t>	- </a:t>
            </a:r>
            <a:r>
              <a:rPr kumimoji="0" lang="zh-TW" altLang="en-US" sz="2400" dirty="0">
                <a:latin typeface="+mn-ea"/>
                <a:ea typeface="+mn-ea"/>
              </a:rPr>
              <a:t>外顯特質</a:t>
            </a:r>
          </a:p>
          <a:p>
            <a:pPr marL="365760" indent="-256032" fontAlgn="auto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5000"/>
              <a:defRPr/>
            </a:pPr>
            <a:r>
              <a:rPr kumimoji="0" lang="zh-TW" altLang="en-US" sz="2400" dirty="0">
                <a:latin typeface="+mn-ea"/>
                <a:ea typeface="+mn-ea"/>
              </a:rPr>
              <a:t>	</a:t>
            </a:r>
            <a:r>
              <a:rPr kumimoji="0" lang="en-US" altLang="zh-TW" sz="2400" dirty="0">
                <a:latin typeface="+mn-ea"/>
                <a:ea typeface="+mn-ea"/>
              </a:rPr>
              <a:t>- </a:t>
            </a:r>
            <a:r>
              <a:rPr kumimoji="0" lang="zh-TW" altLang="en-US" sz="2400" dirty="0">
                <a:latin typeface="+mn-ea"/>
                <a:ea typeface="+mn-ea"/>
              </a:rPr>
              <a:t>內隱特質</a:t>
            </a: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4495800" y="2227263"/>
            <a:ext cx="4200525" cy="3505200"/>
            <a:chOff x="2880" y="1488"/>
            <a:chExt cx="2646" cy="224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 rot="241029">
              <a:off x="2880" y="1488"/>
              <a:ext cx="1959" cy="2246"/>
            </a:xfrm>
            <a:custGeom>
              <a:avLst/>
              <a:gdLst>
                <a:gd name="T0" fmla="*/ 147 w 1869"/>
                <a:gd name="T1" fmla="*/ 1881 h 2129"/>
                <a:gd name="T2" fmla="*/ 199 w 1869"/>
                <a:gd name="T3" fmla="*/ 1667 h 2129"/>
                <a:gd name="T4" fmla="*/ 288 w 1869"/>
                <a:gd name="T5" fmla="*/ 1267 h 2129"/>
                <a:gd name="T6" fmla="*/ 384 w 1869"/>
                <a:gd name="T7" fmla="*/ 1089 h 2129"/>
                <a:gd name="T8" fmla="*/ 429 w 1869"/>
                <a:gd name="T9" fmla="*/ 1030 h 2129"/>
                <a:gd name="T10" fmla="*/ 473 w 1869"/>
                <a:gd name="T11" fmla="*/ 859 h 2129"/>
                <a:gd name="T12" fmla="*/ 540 w 1869"/>
                <a:gd name="T13" fmla="*/ 652 h 2129"/>
                <a:gd name="T14" fmla="*/ 599 w 1869"/>
                <a:gd name="T15" fmla="*/ 726 h 2129"/>
                <a:gd name="T16" fmla="*/ 673 w 1869"/>
                <a:gd name="T17" fmla="*/ 792 h 2129"/>
                <a:gd name="T18" fmla="*/ 717 w 1869"/>
                <a:gd name="T19" fmla="*/ 689 h 2129"/>
                <a:gd name="T20" fmla="*/ 740 w 1869"/>
                <a:gd name="T21" fmla="*/ 644 h 2129"/>
                <a:gd name="T22" fmla="*/ 777 w 1869"/>
                <a:gd name="T23" fmla="*/ 452 h 2129"/>
                <a:gd name="T24" fmla="*/ 821 w 1869"/>
                <a:gd name="T25" fmla="*/ 326 h 2129"/>
                <a:gd name="T26" fmla="*/ 866 w 1869"/>
                <a:gd name="T27" fmla="*/ 452 h 2129"/>
                <a:gd name="T28" fmla="*/ 895 w 1869"/>
                <a:gd name="T29" fmla="*/ 496 h 2129"/>
                <a:gd name="T30" fmla="*/ 910 w 1869"/>
                <a:gd name="T31" fmla="*/ 518 h 2129"/>
                <a:gd name="T32" fmla="*/ 1073 w 1869"/>
                <a:gd name="T33" fmla="*/ 0 h 2129"/>
                <a:gd name="T34" fmla="*/ 1325 w 1869"/>
                <a:gd name="T35" fmla="*/ 422 h 2129"/>
                <a:gd name="T36" fmla="*/ 1428 w 1869"/>
                <a:gd name="T37" fmla="*/ 689 h 2129"/>
                <a:gd name="T38" fmla="*/ 1436 w 1869"/>
                <a:gd name="T39" fmla="*/ 733 h 2129"/>
                <a:gd name="T40" fmla="*/ 1451 w 1869"/>
                <a:gd name="T41" fmla="*/ 755 h 2129"/>
                <a:gd name="T42" fmla="*/ 1525 w 1869"/>
                <a:gd name="T43" fmla="*/ 1044 h 2129"/>
                <a:gd name="T44" fmla="*/ 1554 w 1869"/>
                <a:gd name="T45" fmla="*/ 1163 h 2129"/>
                <a:gd name="T46" fmla="*/ 1584 w 1869"/>
                <a:gd name="T47" fmla="*/ 1252 h 2129"/>
                <a:gd name="T48" fmla="*/ 1621 w 1869"/>
                <a:gd name="T49" fmla="*/ 1341 h 2129"/>
                <a:gd name="T50" fmla="*/ 1658 w 1869"/>
                <a:gd name="T51" fmla="*/ 1444 h 2129"/>
                <a:gd name="T52" fmla="*/ 1688 w 1869"/>
                <a:gd name="T53" fmla="*/ 1474 h 2129"/>
                <a:gd name="T54" fmla="*/ 1740 w 1869"/>
                <a:gd name="T55" fmla="*/ 1548 h 2129"/>
                <a:gd name="T56" fmla="*/ 1754 w 1869"/>
                <a:gd name="T57" fmla="*/ 1578 h 2129"/>
                <a:gd name="T58" fmla="*/ 1769 w 1869"/>
                <a:gd name="T59" fmla="*/ 1600 h 2129"/>
                <a:gd name="T60" fmla="*/ 1806 w 1869"/>
                <a:gd name="T61" fmla="*/ 1718 h 2129"/>
                <a:gd name="T62" fmla="*/ 1851 w 1869"/>
                <a:gd name="T63" fmla="*/ 1904 h 2129"/>
                <a:gd name="T64" fmla="*/ 1717 w 1869"/>
                <a:gd name="T65" fmla="*/ 1926 h 2129"/>
                <a:gd name="T66" fmla="*/ 1436 w 1869"/>
                <a:gd name="T67" fmla="*/ 1933 h 2129"/>
                <a:gd name="T68" fmla="*/ 784 w 1869"/>
                <a:gd name="T69" fmla="*/ 1970 h 2129"/>
                <a:gd name="T70" fmla="*/ 132 w 1869"/>
                <a:gd name="T71" fmla="*/ 1956 h 2129"/>
                <a:gd name="T72" fmla="*/ 155 w 1869"/>
                <a:gd name="T73" fmla="*/ 1926 h 2129"/>
                <a:gd name="T74" fmla="*/ 184 w 1869"/>
                <a:gd name="T75" fmla="*/ 1852 h 212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869"/>
                <a:gd name="T115" fmla="*/ 0 h 2129"/>
                <a:gd name="T116" fmla="*/ 1869 w 1869"/>
                <a:gd name="T117" fmla="*/ 2129 h 2129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869" h="2129">
                  <a:moveTo>
                    <a:pt x="147" y="1881"/>
                  </a:moveTo>
                  <a:cubicBezTo>
                    <a:pt x="190" y="1807"/>
                    <a:pt x="187" y="1750"/>
                    <a:pt x="199" y="1667"/>
                  </a:cubicBezTo>
                  <a:cubicBezTo>
                    <a:pt x="219" y="1533"/>
                    <a:pt x="254" y="1398"/>
                    <a:pt x="288" y="1267"/>
                  </a:cubicBezTo>
                  <a:cubicBezTo>
                    <a:pt x="305" y="1202"/>
                    <a:pt x="346" y="1142"/>
                    <a:pt x="384" y="1089"/>
                  </a:cubicBezTo>
                  <a:cubicBezTo>
                    <a:pt x="398" y="1069"/>
                    <a:pt x="429" y="1030"/>
                    <a:pt x="429" y="1030"/>
                  </a:cubicBezTo>
                  <a:cubicBezTo>
                    <a:pt x="438" y="972"/>
                    <a:pt x="458" y="916"/>
                    <a:pt x="473" y="859"/>
                  </a:cubicBezTo>
                  <a:cubicBezTo>
                    <a:pt x="491" y="792"/>
                    <a:pt x="500" y="711"/>
                    <a:pt x="540" y="652"/>
                  </a:cubicBezTo>
                  <a:cubicBezTo>
                    <a:pt x="571" y="673"/>
                    <a:pt x="576" y="698"/>
                    <a:pt x="599" y="726"/>
                  </a:cubicBezTo>
                  <a:cubicBezTo>
                    <a:pt x="635" y="770"/>
                    <a:pt x="638" y="770"/>
                    <a:pt x="673" y="792"/>
                  </a:cubicBezTo>
                  <a:cubicBezTo>
                    <a:pt x="710" y="719"/>
                    <a:pt x="696" y="754"/>
                    <a:pt x="717" y="689"/>
                  </a:cubicBezTo>
                  <a:cubicBezTo>
                    <a:pt x="722" y="673"/>
                    <a:pt x="734" y="660"/>
                    <a:pt x="740" y="644"/>
                  </a:cubicBezTo>
                  <a:cubicBezTo>
                    <a:pt x="750" y="582"/>
                    <a:pt x="759" y="513"/>
                    <a:pt x="777" y="452"/>
                  </a:cubicBezTo>
                  <a:cubicBezTo>
                    <a:pt x="789" y="410"/>
                    <a:pt x="808" y="368"/>
                    <a:pt x="821" y="326"/>
                  </a:cubicBezTo>
                  <a:cubicBezTo>
                    <a:pt x="849" y="366"/>
                    <a:pt x="847" y="408"/>
                    <a:pt x="866" y="452"/>
                  </a:cubicBezTo>
                  <a:cubicBezTo>
                    <a:pt x="873" y="468"/>
                    <a:pt x="885" y="481"/>
                    <a:pt x="895" y="496"/>
                  </a:cubicBezTo>
                  <a:cubicBezTo>
                    <a:pt x="900" y="503"/>
                    <a:pt x="910" y="518"/>
                    <a:pt x="910" y="518"/>
                  </a:cubicBezTo>
                  <a:cubicBezTo>
                    <a:pt x="968" y="347"/>
                    <a:pt x="1018" y="173"/>
                    <a:pt x="1073" y="0"/>
                  </a:cubicBezTo>
                  <a:cubicBezTo>
                    <a:pt x="1102" y="154"/>
                    <a:pt x="1212" y="311"/>
                    <a:pt x="1325" y="422"/>
                  </a:cubicBezTo>
                  <a:cubicBezTo>
                    <a:pt x="1355" y="513"/>
                    <a:pt x="1388" y="602"/>
                    <a:pt x="1428" y="689"/>
                  </a:cubicBezTo>
                  <a:cubicBezTo>
                    <a:pt x="1431" y="704"/>
                    <a:pt x="1431" y="719"/>
                    <a:pt x="1436" y="733"/>
                  </a:cubicBezTo>
                  <a:cubicBezTo>
                    <a:pt x="1439" y="741"/>
                    <a:pt x="1448" y="747"/>
                    <a:pt x="1451" y="755"/>
                  </a:cubicBezTo>
                  <a:cubicBezTo>
                    <a:pt x="1480" y="848"/>
                    <a:pt x="1503" y="949"/>
                    <a:pt x="1525" y="1044"/>
                  </a:cubicBezTo>
                  <a:cubicBezTo>
                    <a:pt x="1534" y="1084"/>
                    <a:pt x="1541" y="1124"/>
                    <a:pt x="1554" y="1163"/>
                  </a:cubicBezTo>
                  <a:cubicBezTo>
                    <a:pt x="1564" y="1193"/>
                    <a:pt x="1584" y="1252"/>
                    <a:pt x="1584" y="1252"/>
                  </a:cubicBezTo>
                  <a:cubicBezTo>
                    <a:pt x="1605" y="1386"/>
                    <a:pt x="1569" y="1196"/>
                    <a:pt x="1621" y="1341"/>
                  </a:cubicBezTo>
                  <a:cubicBezTo>
                    <a:pt x="1633" y="1375"/>
                    <a:pt x="1632" y="1418"/>
                    <a:pt x="1658" y="1444"/>
                  </a:cubicBezTo>
                  <a:cubicBezTo>
                    <a:pt x="1668" y="1454"/>
                    <a:pt x="1680" y="1463"/>
                    <a:pt x="1688" y="1474"/>
                  </a:cubicBezTo>
                  <a:cubicBezTo>
                    <a:pt x="1709" y="1501"/>
                    <a:pt x="1714" y="1523"/>
                    <a:pt x="1740" y="1548"/>
                  </a:cubicBezTo>
                  <a:cubicBezTo>
                    <a:pt x="1745" y="1558"/>
                    <a:pt x="1749" y="1568"/>
                    <a:pt x="1754" y="1578"/>
                  </a:cubicBezTo>
                  <a:cubicBezTo>
                    <a:pt x="1758" y="1586"/>
                    <a:pt x="1765" y="1592"/>
                    <a:pt x="1769" y="1600"/>
                  </a:cubicBezTo>
                  <a:cubicBezTo>
                    <a:pt x="1787" y="1634"/>
                    <a:pt x="1794" y="1681"/>
                    <a:pt x="1806" y="1718"/>
                  </a:cubicBezTo>
                  <a:cubicBezTo>
                    <a:pt x="1814" y="1781"/>
                    <a:pt x="1816" y="1850"/>
                    <a:pt x="1851" y="1904"/>
                  </a:cubicBezTo>
                  <a:cubicBezTo>
                    <a:pt x="1869" y="1980"/>
                    <a:pt x="1866" y="1926"/>
                    <a:pt x="1717" y="1926"/>
                  </a:cubicBezTo>
                  <a:cubicBezTo>
                    <a:pt x="1623" y="1926"/>
                    <a:pt x="1530" y="1931"/>
                    <a:pt x="1436" y="1933"/>
                  </a:cubicBezTo>
                  <a:cubicBezTo>
                    <a:pt x="1219" y="1950"/>
                    <a:pt x="1001" y="1961"/>
                    <a:pt x="784" y="1970"/>
                  </a:cubicBezTo>
                  <a:cubicBezTo>
                    <a:pt x="567" y="1965"/>
                    <a:pt x="0" y="2129"/>
                    <a:pt x="132" y="1956"/>
                  </a:cubicBezTo>
                  <a:cubicBezTo>
                    <a:pt x="140" y="1946"/>
                    <a:pt x="148" y="1936"/>
                    <a:pt x="155" y="1926"/>
                  </a:cubicBezTo>
                  <a:cubicBezTo>
                    <a:pt x="170" y="1904"/>
                    <a:pt x="184" y="1879"/>
                    <a:pt x="184" y="1852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TW" altLang="en-US">
                <a:latin typeface="+mn-ea"/>
                <a:ea typeface="+mn-ea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120" y="2352"/>
              <a:ext cx="2208" cy="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TW" altLang="en-US">
                <a:latin typeface="+mn-ea"/>
                <a:ea typeface="+mn-ea"/>
              </a:endParaRPr>
            </a:p>
          </p:txBody>
        </p: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888" y="1762"/>
              <a:ext cx="624" cy="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TW" altLang="en-US" sz="3200" b="1" baseline="-25000">
                  <a:latin typeface="+mn-ea"/>
                  <a:ea typeface="+mn-ea"/>
                </a:rPr>
                <a:t>技巧</a:t>
              </a:r>
            </a:p>
            <a:p>
              <a:pPr>
                <a:lnSpc>
                  <a:spcPct val="120000"/>
                </a:lnSpc>
                <a:defRPr/>
              </a:pPr>
              <a:r>
                <a:rPr lang="zh-TW" altLang="en-US" sz="3200" b="1" baseline="-25000">
                  <a:latin typeface="+mn-ea"/>
                  <a:ea typeface="+mn-ea"/>
                </a:rPr>
                <a:t>知識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408" y="2304"/>
              <a:ext cx="1056" cy="1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TW" altLang="en-US" sz="3200" b="1" baseline="-25000">
                  <a:latin typeface="+mn-ea"/>
                  <a:ea typeface="+mn-ea"/>
                </a:rPr>
                <a:t>自我概念</a:t>
              </a:r>
            </a:p>
            <a:p>
              <a:pPr algn="ctr">
                <a:defRPr/>
              </a:pPr>
              <a:endParaRPr lang="zh-TW" altLang="en-US" sz="3200" b="1" baseline="-2500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zh-TW" altLang="en-US" sz="3200" b="1" baseline="-25000">
                  <a:latin typeface="+mn-ea"/>
                  <a:ea typeface="+mn-ea"/>
                </a:rPr>
                <a:t>人格特質</a:t>
              </a:r>
            </a:p>
            <a:p>
              <a:pPr algn="ctr">
                <a:defRPr/>
              </a:pPr>
              <a:endParaRPr lang="zh-TW" altLang="en-US" sz="3200" b="1" baseline="-25000">
                <a:latin typeface="+mn-ea"/>
                <a:ea typeface="+mn-ea"/>
              </a:endParaRPr>
            </a:p>
            <a:p>
              <a:pPr algn="ctr">
                <a:defRPr/>
              </a:pPr>
              <a:r>
                <a:rPr lang="zh-TW" altLang="en-US" sz="3200" b="1" baseline="-25000">
                  <a:latin typeface="+mn-ea"/>
                  <a:ea typeface="+mn-ea"/>
                </a:rPr>
                <a:t>動機</a:t>
              </a:r>
              <a:endParaRPr lang="zh-TW" altLang="en-US" baseline="-25000">
                <a:latin typeface="+mn-ea"/>
                <a:ea typeface="+mn-ea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4608" y="1873"/>
              <a:ext cx="720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TW" altLang="en-US" sz="2800" baseline="-25000" dirty="0">
                  <a:solidFill>
                    <a:schemeClr val="accent4"/>
                  </a:solidFill>
                  <a:latin typeface="+mn-ea"/>
                  <a:ea typeface="+mn-ea"/>
                </a:rPr>
                <a:t>顯而易見的部份</a:t>
              </a:r>
            </a:p>
          </p:txBody>
        </p:sp>
        <p:sp>
          <p:nvSpPr>
            <p:cNvPr id="11" name="Text Box 11"/>
            <p:cNvSpPr txBox="1">
              <a:spLocks noChangeArrowheads="1"/>
            </p:cNvSpPr>
            <p:nvPr/>
          </p:nvSpPr>
          <p:spPr bwMode="auto">
            <a:xfrm>
              <a:off x="4806" y="2976"/>
              <a:ext cx="720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zh-TW" altLang="en-US" sz="2800" baseline="-25000" dirty="0">
                  <a:solidFill>
                    <a:schemeClr val="accent3"/>
                  </a:solidFill>
                  <a:latin typeface="+mn-ea"/>
                  <a:ea typeface="+mn-ea"/>
                </a:rPr>
                <a:t>內在隱藏的部份</a:t>
              </a:r>
            </a:p>
          </p:txBody>
        </p:sp>
      </p:grp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4889500" y="3462338"/>
            <a:ext cx="2663825" cy="208915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TW" altLang="en-US">
              <a:latin typeface="+mn-ea"/>
              <a:ea typeface="+mn-ea"/>
            </a:endParaRP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4356100" y="5214938"/>
            <a:ext cx="720725" cy="5016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lg" len="med"/>
          </a:ln>
        </p:spPr>
        <p:txBody>
          <a:bodyPr/>
          <a:lstStyle/>
          <a:p>
            <a:pPr>
              <a:defRPr/>
            </a:pPr>
            <a:endParaRPr lang="zh-TW" altLang="en-US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1059712"/>
            <a:ext cx="8352928" cy="1828800"/>
          </a:xfrm>
        </p:spPr>
        <p:txBody>
          <a:bodyPr/>
          <a:lstStyle/>
          <a:p>
            <a:pPr>
              <a:defRPr/>
            </a:pPr>
            <a:r>
              <a:rPr altLang="en-US" dirty="0">
                <a:ea typeface="微軟正黑體" pitchFamily="34" charset="-120"/>
              </a:rPr>
              <a:t>說話技巧</a:t>
            </a:r>
            <a:r>
              <a:rPr lang="en-US" altLang="zh-TW" dirty="0"/>
              <a:t>—</a:t>
            </a:r>
            <a:r>
              <a:rPr altLang="en-US" dirty="0">
                <a:ea typeface="微軟正黑體" pitchFamily="34" charset="-120"/>
              </a:rPr>
              <a:t>有效的表達與溝</a:t>
            </a:r>
            <a:r>
              <a:rPr altLang="en-US" dirty="0" smtClean="0">
                <a:ea typeface="微軟正黑體" pitchFamily="34" charset="-120"/>
              </a:rPr>
              <a:t>通</a:t>
            </a:r>
            <a:endParaRPr altLang="en-US" dirty="0"/>
          </a:p>
        </p:txBody>
      </p:sp>
      <p:sp>
        <p:nvSpPr>
          <p:cNvPr id="48131" name="文字版面配置區 3"/>
          <p:cNvSpPr>
            <a:spLocks noGrp="1"/>
          </p:cNvSpPr>
          <p:nvPr>
            <p:ph type="body" idx="1"/>
          </p:nvPr>
        </p:nvSpPr>
        <p:spPr bwMode="auto">
          <a:xfrm>
            <a:off x="3922713" y="2889250"/>
            <a:ext cx="4572000" cy="1454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altLang="en-US" smtClean="0"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defRPr/>
            </a:pPr>
            <a:r>
              <a:rPr altLang="en-US" dirty="0" smtClean="0"/>
              <a:t>面談的目的</a:t>
            </a:r>
            <a:endParaRPr altLang="en-US" dirty="0"/>
          </a:p>
        </p:txBody>
      </p:sp>
      <p:graphicFrame>
        <p:nvGraphicFramePr>
          <p:cNvPr id="5" name="資料庫圖表 4"/>
          <p:cNvGraphicFramePr/>
          <p:nvPr/>
        </p:nvGraphicFramePr>
        <p:xfrm>
          <a:off x="2051720" y="980728"/>
          <a:ext cx="511256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內容版面配置區 1"/>
          <p:cNvSpPr>
            <a:spLocks noGrp="1"/>
          </p:cNvSpPr>
          <p:nvPr>
            <p:ph idx="1"/>
          </p:nvPr>
        </p:nvSpPr>
        <p:spPr bwMode="auto">
          <a:xfrm>
            <a:off x="827088" y="3429000"/>
            <a:ext cx="8013700" cy="295275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altLang="en-US" dirty="0" smtClean="0">
                <a:ea typeface="微軟正黑體" pitchFamily="34" charset="-120"/>
              </a:rPr>
              <a:t>面試過程就是要讓企業主管覺得</a:t>
            </a:r>
            <a:r>
              <a:rPr lang="en-US" altLang="zh-TW" dirty="0" smtClean="0"/>
              <a:t>:</a:t>
            </a:r>
          </a:p>
          <a:p>
            <a:pPr lvl="1">
              <a:defRPr/>
            </a:pPr>
            <a:r>
              <a:rPr altLang="en-US" dirty="0" smtClean="0">
                <a:ea typeface="微軟正黑體" pitchFamily="34" charset="-120"/>
              </a:rPr>
              <a:t>我不是你害怕的那</a:t>
            </a:r>
            <a:r>
              <a:rPr lang="en-US" altLang="zh-TW" dirty="0" smtClean="0"/>
              <a:t>6</a:t>
            </a:r>
            <a:r>
              <a:rPr altLang="en-US" dirty="0" smtClean="0">
                <a:ea typeface="微軟正黑體" pitchFamily="34" charset="-120"/>
              </a:rPr>
              <a:t>種員工，我是那</a:t>
            </a:r>
            <a:r>
              <a:rPr lang="en-US" altLang="zh-TW" dirty="0" smtClean="0"/>
              <a:t>54%</a:t>
            </a:r>
            <a:r>
              <a:rPr altLang="en-US" dirty="0" smtClean="0">
                <a:ea typeface="微軟正黑體" pitchFamily="34" charset="-120"/>
              </a:rPr>
              <a:t>的好員工或高績效者</a:t>
            </a:r>
            <a:endParaRPr lang="en-US" altLang="zh-TW" dirty="0" smtClean="0"/>
          </a:p>
          <a:p>
            <a:pPr lvl="1">
              <a:defRPr/>
            </a:pPr>
            <a:r>
              <a:rPr altLang="en-US" dirty="0" smtClean="0">
                <a:ea typeface="微軟正黑體" pitchFamily="34" charset="-120"/>
              </a:rPr>
              <a:t>我不是沒有專業能力又被動的人，我是有主動積極的等良好特質又兼具公司需要的專業的人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ea typeface="微軟正黑體" pitchFamily="34" charset="-120"/>
              </a:rPr>
              <a:t>好的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說話技巧</a:t>
            </a:r>
            <a:r>
              <a:rPr altLang="en-US" dirty="0" smtClean="0">
                <a:ea typeface="微軟正黑體" pitchFamily="34" charset="-120"/>
              </a:rPr>
              <a:t>以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正確傳達</a:t>
            </a:r>
            <a:r>
              <a:rPr altLang="en-US" dirty="0" smtClean="0">
                <a:ea typeface="微軟正黑體" pitchFamily="34" charset="-120"/>
              </a:rPr>
              <a:t>你的想法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ea typeface="微軟正黑體" pitchFamily="34" charset="-120"/>
              </a:rPr>
              <a:t>好的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面試技巧</a:t>
            </a:r>
            <a:r>
              <a:rPr altLang="en-US" dirty="0" smtClean="0">
                <a:ea typeface="微軟正黑體" pitchFamily="34" charset="-120"/>
              </a:rPr>
              <a:t>以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精準命中</a:t>
            </a:r>
            <a:r>
              <a:rPr altLang="en-US" dirty="0" smtClean="0">
                <a:ea typeface="微軟正黑體" pitchFamily="34" charset="-120"/>
              </a:rPr>
              <a:t>主管的想法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eaLnBrk="1" hangingPunct="1">
              <a:defRPr lang="zh-TW" sz="41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>
              <a:defRPr/>
            </a:pPr>
            <a:r>
              <a:rPr altLang="en-US" dirty="0"/>
              <a:t>認識甚麼是溝通</a:t>
            </a:r>
            <a:endParaRPr dirty="0"/>
          </a:p>
        </p:txBody>
      </p:sp>
      <p:sp>
        <p:nvSpPr>
          <p:cNvPr id="5" name="內容版面配置區 1"/>
          <p:cNvSpPr>
            <a:spLocks noGrp="1"/>
          </p:cNvSpPr>
          <p:nvPr>
            <p:ph idx="1"/>
          </p:nvPr>
        </p:nvSpPr>
        <p:spPr>
          <a:xfrm>
            <a:off x="436563" y="1268413"/>
            <a:ext cx="8229600" cy="4737100"/>
          </a:xfrm>
        </p:spPr>
        <p:txBody>
          <a:bodyPr anchor="ctr" anchorCtr="0">
            <a:normAutofit lnSpcReduction="10000"/>
          </a:bodyPr>
          <a:lstStyle/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altLang="en-US" dirty="0" smtClean="0"/>
              <a:t>溝通定義 </a:t>
            </a:r>
            <a:r>
              <a:rPr lang="en-US" altLang="zh-TW" dirty="0" smtClean="0"/>
              <a:t>—</a:t>
            </a:r>
            <a:r>
              <a:rPr altLang="en-US" dirty="0" smtClean="0"/>
              <a:t>文字、圖形、語言、行為等以</a:t>
            </a:r>
            <a:r>
              <a:rPr altLang="en-US" dirty="0" smtClean="0">
                <a:solidFill>
                  <a:schemeClr val="accent3"/>
                </a:solidFill>
              </a:rPr>
              <a:t>了解彼此的想法</a:t>
            </a:r>
            <a:endParaRPr lang="en-US" altLang="en-US" dirty="0" smtClean="0">
              <a:solidFill>
                <a:schemeClr val="accent3"/>
              </a:solidFill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altLang="en-US" sz="2800" dirty="0" smtClean="0">
                <a:ea typeface="微軟正黑體" pitchFamily="34" charset="-120"/>
              </a:rPr>
              <a:t>溝通種類 </a:t>
            </a:r>
            <a:r>
              <a:rPr lang="en-US" altLang="zh-TW" sz="2800" dirty="0" smtClean="0"/>
              <a:t>—</a:t>
            </a:r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互補 </a:t>
            </a:r>
            <a:endParaRPr lang="en-US" altLang="zh-TW" sz="24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交錯 </a:t>
            </a:r>
            <a:endParaRPr lang="en-US" altLang="zh-TW" sz="24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曖昧 </a:t>
            </a:r>
            <a:endParaRPr lang="en-US" altLang="zh-TW" sz="24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單向 </a:t>
            </a:r>
            <a:endParaRPr lang="en-US" altLang="zh-TW" sz="24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雙向</a:t>
            </a:r>
            <a:endParaRPr lang="en-US" altLang="zh-TW" sz="2400" dirty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多向 </a:t>
            </a:r>
            <a:endParaRPr lang="en-US" altLang="zh-TW" sz="2400" dirty="0" smtClean="0"/>
          </a:p>
          <a:p>
            <a:pPr lvl="1" eaLnBrk="1" hangingPunct="1">
              <a:lnSpc>
                <a:spcPct val="110000"/>
              </a:lnSpc>
              <a:defRPr/>
            </a:pPr>
            <a:r>
              <a:rPr altLang="en-US" sz="2400" dirty="0" smtClean="0">
                <a:ea typeface="微軟正黑體" pitchFamily="34" charset="-120"/>
              </a:rPr>
              <a:t>團隊</a:t>
            </a:r>
            <a:endParaRPr altLang="en-US" sz="2400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863" y="3787775"/>
            <a:ext cx="2692400" cy="2706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內容版面配置區 1"/>
          <p:cNvSpPr>
            <a:spLocks noGrp="1"/>
          </p:cNvSpPr>
          <p:nvPr>
            <p:ph idx="1"/>
          </p:nvPr>
        </p:nvSpPr>
        <p:spPr bwMode="auto">
          <a:xfrm>
            <a:off x="468313" y="1628775"/>
            <a:ext cx="8229600" cy="3671888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企業到底在選啥</a:t>
            </a:r>
            <a:r>
              <a:rPr lang="en-US" altLang="zh-TW" dirty="0" smtClean="0">
                <a:latin typeface="微軟正黑體" pitchFamily="34" charset="-120"/>
              </a:rPr>
              <a:t>?</a:t>
            </a:r>
          </a:p>
          <a:p>
            <a:pPr eaLnBrk="1" hangingPunct="1">
              <a:lnSpc>
                <a:spcPct val="150000"/>
              </a:lnSpc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企業如何選才</a:t>
            </a:r>
            <a:r>
              <a:rPr lang="en-US" altLang="zh-TW" dirty="0" smtClean="0">
                <a:latin typeface="微軟正黑體" pitchFamily="34" charset="-120"/>
              </a:rPr>
              <a:t>?</a:t>
            </a:r>
            <a:endParaRPr lang="en-US" altLang="en-US" dirty="0" smtClean="0">
              <a:ea typeface="微軟正黑體" pitchFamily="34" charset="-120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dirty="0" smtClean="0">
                <a:ea typeface="微軟正黑體" pitchFamily="34" charset="-120"/>
              </a:rPr>
              <a:t>說話技巧</a:t>
            </a:r>
            <a:r>
              <a:rPr lang="en-US" altLang="zh-TW" dirty="0" smtClean="0"/>
              <a:t>—</a:t>
            </a:r>
            <a:r>
              <a:rPr altLang="en-US" dirty="0" smtClean="0">
                <a:ea typeface="微軟正黑體" pitchFamily="34" charset="-120"/>
              </a:rPr>
              <a:t>有效的表達與溝通</a:t>
            </a:r>
            <a:endParaRPr lang="en-US" altLang="en-US" dirty="0" smtClean="0">
              <a:ea typeface="微軟正黑體" pitchFamily="34" charset="-120"/>
            </a:endParaRPr>
          </a:p>
          <a:p>
            <a:pPr eaLnBrk="1" hangingPunct="1">
              <a:lnSpc>
                <a:spcPct val="150000"/>
              </a:lnSpc>
            </a:pPr>
            <a:r>
              <a:rPr altLang="en-US" dirty="0" smtClean="0">
                <a:ea typeface="微軟正黑體" pitchFamily="34" charset="-120"/>
              </a:rPr>
              <a:t>求職面試技巧</a:t>
            </a:r>
            <a:r>
              <a:rPr lang="en-US" altLang="zh-TW" dirty="0" smtClean="0"/>
              <a:t>—</a:t>
            </a:r>
            <a:r>
              <a:rPr altLang="en-US" dirty="0" smtClean="0">
                <a:ea typeface="微軟正黑體" pitchFamily="34" charset="-120"/>
              </a:rPr>
              <a:t>取得參賽權、</a:t>
            </a:r>
            <a:r>
              <a:rPr altLang="en-US" dirty="0" smtClean="0">
                <a:ea typeface="微軟正黑體" pitchFamily="34" charset="-120"/>
              </a:rPr>
              <a:t>獲得工作權</a:t>
            </a:r>
            <a:endParaRPr lang="en-US" altLang="en-US" dirty="0" smtClean="0">
              <a:ea typeface="微軟正黑體" pitchFamily="34" charset="-120"/>
            </a:endParaRPr>
          </a:p>
        </p:txBody>
      </p:sp>
      <p:sp>
        <p:nvSpPr>
          <p:cNvPr id="6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dirty="0" smtClean="0"/>
              <a:t>Agenda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defPPr>
              <a:defRPr lang="en-US"/>
            </a:defPPr>
            <a:lvl1pPr eaLnBrk="1" hangingPunct="1">
              <a:defRPr sz="41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r>
              <a:rPr lang="zh-TW" altLang="en-US" dirty="0"/>
              <a:t>溝通的失真</a:t>
            </a:r>
            <a:endParaRPr lang="zh-TW" dirty="0"/>
          </a:p>
        </p:txBody>
      </p:sp>
      <p:graphicFrame>
        <p:nvGraphicFramePr>
          <p:cNvPr id="51203" name="圖表 7"/>
          <p:cNvGraphicFramePr>
            <a:graphicFrameLocks/>
          </p:cNvGraphicFramePr>
          <p:nvPr/>
        </p:nvGraphicFramePr>
        <p:xfrm>
          <a:off x="1430338" y="908050"/>
          <a:ext cx="6283325" cy="3778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r:id="rId3" imgW="7962066" imgH="4206605" progId="Excel.Chart.8">
                  <p:embed/>
                </p:oleObj>
              </mc:Choice>
              <mc:Fallback>
                <p:oleObj r:id="rId3" imgW="7962066" imgH="4206605" progId="Excel.Chart.8">
                  <p:embed/>
                  <p:pic>
                    <p:nvPicPr>
                      <p:cNvPr id="0" name="圖表 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0338" y="908050"/>
                        <a:ext cx="6283325" cy="3778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內容版面配置區 1"/>
          <p:cNvSpPr txBox="1">
            <a:spLocks/>
          </p:cNvSpPr>
          <p:nvPr/>
        </p:nvSpPr>
        <p:spPr bwMode="auto">
          <a:xfrm>
            <a:off x="611188" y="4724400"/>
            <a:ext cx="82296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65125" indent="-255588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5000"/>
              <a:buFont typeface="Wingdings 3" pitchFamily="18" charset="2"/>
              <a:buChar char=""/>
              <a:defRPr/>
            </a:pPr>
            <a:r>
              <a:rPr kumimoji="0" lang="zh-TW" altLang="en-US" sz="2000" dirty="0" smtClean="0">
                <a:latin typeface="+mn-ea"/>
                <a:ea typeface="+mn-ea"/>
              </a:rPr>
              <a:t>面談時應徵者的一個想法，往往在表達能力及聽的能力有強弱不同影響下，會使面試官最後只懂得</a:t>
            </a:r>
            <a:r>
              <a:rPr kumimoji="0" lang="en-US" altLang="zh-TW" sz="2000" dirty="0" smtClean="0">
                <a:solidFill>
                  <a:schemeClr val="accent3"/>
                </a:solidFill>
                <a:latin typeface="+mn-ea"/>
                <a:ea typeface="+mn-ea"/>
              </a:rPr>
              <a:t>40%</a:t>
            </a:r>
            <a:r>
              <a:rPr kumimoji="0" lang="zh-TW" altLang="en-US" sz="2000" dirty="0" smtClean="0">
                <a:solidFill>
                  <a:schemeClr val="accent3"/>
                </a:solidFill>
                <a:latin typeface="+mn-ea"/>
                <a:ea typeface="+mn-ea"/>
              </a:rPr>
              <a:t>的原意</a:t>
            </a:r>
            <a:r>
              <a:rPr kumimoji="0" lang="en-US" altLang="zh-TW" sz="2000" dirty="0" smtClean="0">
                <a:solidFill>
                  <a:schemeClr val="accent3"/>
                </a:solidFill>
                <a:latin typeface="+mn-ea"/>
                <a:ea typeface="+mn-ea"/>
              </a:rPr>
              <a:t>(60%</a:t>
            </a:r>
            <a:r>
              <a:rPr kumimoji="0" lang="zh-TW" altLang="en-US" sz="2000" dirty="0" smtClean="0">
                <a:solidFill>
                  <a:schemeClr val="accent3"/>
                </a:solidFill>
                <a:latin typeface="+mn-ea"/>
                <a:ea typeface="+mn-ea"/>
              </a:rPr>
              <a:t>的失真</a:t>
            </a:r>
            <a:r>
              <a:rPr kumimoji="0" lang="en-US" altLang="zh-TW" sz="2000" dirty="0" smtClean="0">
                <a:solidFill>
                  <a:schemeClr val="accent3"/>
                </a:solidFill>
                <a:latin typeface="+mn-ea"/>
                <a:ea typeface="+mn-ea"/>
              </a:rPr>
              <a:t>)</a:t>
            </a:r>
            <a:r>
              <a:rPr kumimoji="0" lang="zh-TW" altLang="en-US" sz="2000" dirty="0" smtClean="0">
                <a:latin typeface="+mn-ea"/>
                <a:ea typeface="+mn-ea"/>
              </a:rPr>
              <a:t>。</a:t>
            </a:r>
            <a:endParaRPr kumimoji="0" lang="en-US" altLang="zh-TW" sz="2000" dirty="0" smtClean="0">
              <a:latin typeface="+mn-ea"/>
              <a:ea typeface="+mn-ea"/>
            </a:endParaRPr>
          </a:p>
          <a:p>
            <a:pPr eaLnBrk="1" hangingPunct="1">
              <a:spcBef>
                <a:spcPts val="400"/>
              </a:spcBef>
              <a:buClr>
                <a:schemeClr val="accent1"/>
              </a:buClr>
              <a:buSzPct val="65000"/>
              <a:buFont typeface="Wingdings 3" pitchFamily="18" charset="2"/>
              <a:buChar char=""/>
              <a:defRPr/>
            </a:pPr>
            <a:r>
              <a:rPr kumimoji="0" lang="zh-TW" altLang="en-US" sz="2000" dirty="0" smtClean="0">
                <a:latin typeface="+mn-ea"/>
                <a:ea typeface="+mn-ea"/>
              </a:rPr>
              <a:t>因此，</a:t>
            </a:r>
            <a:r>
              <a:rPr kumimoji="0" lang="zh-TW" altLang="en-US" sz="2000" dirty="0" smtClean="0">
                <a:solidFill>
                  <a:schemeClr val="accent3"/>
                </a:solidFill>
                <a:latin typeface="+mn-ea"/>
                <a:ea typeface="+mn-ea"/>
              </a:rPr>
              <a:t>如何強化「說話的技巧」</a:t>
            </a:r>
            <a:r>
              <a:rPr kumimoji="0" lang="zh-TW" altLang="en-US" sz="2000" dirty="0" smtClean="0">
                <a:latin typeface="+mn-ea"/>
                <a:ea typeface="+mn-ea"/>
              </a:rPr>
              <a:t>，消弭失真</a:t>
            </a:r>
            <a:r>
              <a:rPr kumimoji="0" lang="zh-TW" altLang="en-US" sz="2000" dirty="0" smtClean="0">
                <a:latin typeface="+mn-ea"/>
              </a:rPr>
              <a:t>，</a:t>
            </a:r>
            <a:r>
              <a:rPr kumimoji="0" lang="zh-TW" altLang="en-US" sz="2000" dirty="0" smtClean="0">
                <a:latin typeface="+mn-ea"/>
                <a:ea typeface="+mn-ea"/>
              </a:rPr>
              <a:t>使面試官可以了解你的真義是非常重要的</a:t>
            </a:r>
            <a:r>
              <a:rPr kumimoji="0" lang="zh-TW" altLang="en-US" sz="2000" dirty="0" smtClean="0">
                <a:latin typeface="+mn-ea"/>
              </a:rPr>
              <a:t>。</a:t>
            </a:r>
            <a:endParaRPr kumimoji="0" lang="zh-TW" altLang="en-US" sz="2000" dirty="0" smtClean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defPPr>
              <a:defRPr lang="en-US"/>
            </a:defPPr>
            <a:lvl1pPr eaLnBrk="1" hangingPunct="1">
              <a:defRPr sz="41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eaLnBrk="0" hangingPunct="0"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</a:lstStyle>
          <a:p>
            <a:pPr>
              <a:defRPr/>
            </a:pPr>
            <a:r>
              <a:rPr lang="zh-TW" altLang="en-US" dirty="0"/>
              <a:t>說話的技巧</a:t>
            </a:r>
            <a:endParaRPr lang="zh-TW" dirty="0"/>
          </a:p>
        </p:txBody>
      </p:sp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1125538"/>
            <a:ext cx="8229600" cy="3962400"/>
          </a:xfrm>
          <a:prstGeom prst="rect">
            <a:avLst/>
          </a:prstGeom>
        </p:spPr>
        <p:txBody>
          <a:bodyPr>
            <a:normAutofit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altLang="en-US" dirty="0" smtClean="0"/>
              <a:t>適宜的</a:t>
            </a:r>
            <a:r>
              <a:rPr altLang="en-US" dirty="0" smtClean="0">
                <a:solidFill>
                  <a:schemeClr val="accent3"/>
                </a:solidFill>
              </a:rPr>
              <a:t>音調速度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 smtClean="0"/>
              <a:t>音量：</a:t>
            </a:r>
            <a:r>
              <a:rPr altLang="en-US" dirty="0" smtClean="0">
                <a:solidFill>
                  <a:schemeClr val="accent3"/>
                </a:solidFill>
              </a:rPr>
              <a:t>最忌小聲</a:t>
            </a:r>
            <a:r>
              <a:rPr altLang="en-US" dirty="0" smtClean="0"/>
              <a:t>；高亢亦令人壓迫</a:t>
            </a:r>
            <a:endParaRPr lang="en-US" altLang="zh-TW" dirty="0" smtClean="0"/>
          </a:p>
          <a:p>
            <a:pPr lvl="1">
              <a:lnSpc>
                <a:spcPct val="150000"/>
              </a:lnSpc>
              <a:defRPr/>
            </a:pPr>
            <a:r>
              <a:rPr altLang="en-US" dirty="0" smtClean="0"/>
              <a:t>語速：宜</a:t>
            </a:r>
            <a:r>
              <a:rPr altLang="en-US" dirty="0" smtClean="0">
                <a:solidFill>
                  <a:schemeClr val="accent3"/>
                </a:solidFill>
              </a:rPr>
              <a:t>快慢適中</a:t>
            </a:r>
            <a:r>
              <a:rPr altLang="en-US" dirty="0" smtClean="0"/>
              <a:t>，「機關槍」給人急躁、緊張的印象；關鍵字詞加重、放慢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 smtClean="0"/>
              <a:t>咬字：</a:t>
            </a:r>
            <a:r>
              <a:rPr altLang="en-US" dirty="0" smtClean="0">
                <a:solidFill>
                  <a:schemeClr val="accent3"/>
                </a:solidFill>
              </a:rPr>
              <a:t>清楚</a:t>
            </a:r>
            <a:r>
              <a:rPr altLang="en-US" dirty="0" smtClean="0"/>
              <a:t>、</a:t>
            </a:r>
            <a:r>
              <a:rPr altLang="en-US" dirty="0" smtClean="0">
                <a:solidFill>
                  <a:schemeClr val="accent3"/>
                </a:solidFill>
              </a:rPr>
              <a:t>自然</a:t>
            </a:r>
            <a:r>
              <a:rPr altLang="en-US" dirty="0" smtClean="0"/>
              <a:t>、不含糊；不必刻意字正腔圓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25" y="4292600"/>
            <a:ext cx="1646238" cy="2386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4300" y="4292600"/>
            <a:ext cx="1682750" cy="2386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1"/>
          <p:cNvSpPr txBox="1">
            <a:spLocks/>
          </p:cNvSpPr>
          <p:nvPr/>
        </p:nvSpPr>
        <p:spPr>
          <a:xfrm>
            <a:off x="457200" y="549275"/>
            <a:ext cx="8229600" cy="4464050"/>
          </a:xfrm>
          <a:prstGeom prst="rect">
            <a:avLst/>
          </a:prstGeom>
        </p:spPr>
        <p:txBody>
          <a:bodyPr>
            <a:normAutofit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altLang="en-US" dirty="0"/>
              <a:t>迷人的說話魅力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 smtClean="0"/>
              <a:t>以</a:t>
            </a:r>
            <a:r>
              <a:rPr altLang="en-US" dirty="0">
                <a:solidFill>
                  <a:schemeClr val="accent3"/>
                </a:solidFill>
              </a:rPr>
              <a:t>手勢輔助</a:t>
            </a:r>
            <a:r>
              <a:rPr altLang="en-US" dirty="0"/>
              <a:t>說話的內容，但勿誇張、頻繁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避免口頭禪</a:t>
            </a:r>
            <a:r>
              <a:rPr altLang="en-US" dirty="0"/>
              <a:t>及使用流行</a:t>
            </a:r>
            <a:r>
              <a:rPr altLang="en-US" dirty="0" smtClean="0"/>
              <a:t>語</a:t>
            </a:r>
            <a:r>
              <a:rPr lang="en-US" altLang="zh-TW" dirty="0" smtClean="0"/>
              <a:t>-</a:t>
            </a:r>
            <a:r>
              <a:rPr altLang="en-US" dirty="0" smtClean="0">
                <a:latin typeface="微軟正黑體"/>
                <a:ea typeface="微軟正黑體"/>
              </a:rPr>
              <a:t>「</a:t>
            </a:r>
            <a:r>
              <a:rPr altLang="en-US" dirty="0" smtClean="0"/>
              <a:t>你知道我的意思嗎</a:t>
            </a:r>
            <a:r>
              <a:rPr lang="en-US" altLang="zh-TW" dirty="0" smtClean="0"/>
              <a:t>?</a:t>
            </a:r>
            <a:r>
              <a:rPr altLang="en-US" dirty="0" smtClean="0">
                <a:latin typeface="微軟正黑體"/>
                <a:ea typeface="微軟正黑體"/>
              </a:rPr>
              <a:t>」、</a:t>
            </a:r>
            <a:r>
              <a:rPr altLang="en-US" dirty="0" smtClean="0">
                <a:latin typeface="微軟正黑體"/>
              </a:rPr>
              <a:t>「那個</a:t>
            </a:r>
            <a:r>
              <a:rPr lang="en-US" altLang="zh-TW" dirty="0" smtClean="0">
                <a:latin typeface="微軟正黑體"/>
              </a:rPr>
              <a:t>..</a:t>
            </a:r>
            <a:r>
              <a:rPr altLang="en-US" dirty="0" smtClean="0">
                <a:latin typeface="微軟正黑體"/>
              </a:rPr>
              <a:t>這個</a:t>
            </a:r>
            <a:r>
              <a:rPr lang="en-US" altLang="zh-TW" dirty="0" smtClean="0">
                <a:latin typeface="微軟正黑體"/>
              </a:rPr>
              <a:t>…</a:t>
            </a:r>
            <a:r>
              <a:rPr altLang="en-US" dirty="0" smtClean="0">
                <a:latin typeface="微軟正黑體"/>
              </a:rPr>
              <a:t>」、「牛逼」</a:t>
            </a:r>
            <a:r>
              <a:rPr lang="en-US" altLang="zh-TW" dirty="0" smtClean="0">
                <a:latin typeface="微軟正黑體"/>
              </a:rPr>
              <a:t>…</a:t>
            </a:r>
            <a:endParaRPr altLang="en-US" dirty="0"/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主動說明</a:t>
            </a:r>
            <a:r>
              <a:rPr altLang="en-US" dirty="0"/>
              <a:t>，而非被動回</a:t>
            </a:r>
            <a:r>
              <a:rPr altLang="en-US" dirty="0" smtClean="0"/>
              <a:t>答</a:t>
            </a:r>
            <a:r>
              <a:rPr lang="en-US" altLang="zh-TW" dirty="0" smtClean="0"/>
              <a:t>-</a:t>
            </a:r>
            <a:r>
              <a:rPr altLang="en-US" dirty="0" smtClean="0"/>
              <a:t>是問答題，不是填充題</a:t>
            </a:r>
            <a:r>
              <a:rPr altLang="en-US" dirty="0"/>
              <a:t>、</a:t>
            </a:r>
            <a:r>
              <a:rPr altLang="en-US" dirty="0" smtClean="0"/>
              <a:t>選擇提或是非題</a:t>
            </a:r>
            <a:endParaRPr altLang="en-US" dirty="0"/>
          </a:p>
          <a:p>
            <a:pPr lvl="1">
              <a:lnSpc>
                <a:spcPct val="150000"/>
              </a:lnSpc>
              <a:defRPr/>
            </a:pPr>
            <a:r>
              <a:rPr altLang="en-US" dirty="0"/>
              <a:t>力求幽默大方、自然生動；</a:t>
            </a:r>
            <a:r>
              <a:rPr altLang="en-US" dirty="0">
                <a:solidFill>
                  <a:schemeClr val="accent3"/>
                </a:solidFill>
              </a:rPr>
              <a:t>不卑不亢、從容自</a:t>
            </a:r>
            <a:r>
              <a:rPr altLang="en-US" dirty="0" smtClean="0">
                <a:solidFill>
                  <a:schemeClr val="accent3"/>
                </a:solidFill>
              </a:rPr>
              <a:t>信</a:t>
            </a:r>
          </a:p>
        </p:txBody>
      </p:sp>
      <p:pic>
        <p:nvPicPr>
          <p:cNvPr id="53251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652963"/>
            <a:ext cx="208756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內容版面配置區 1"/>
          <p:cNvSpPr txBox="1">
            <a:spLocks/>
          </p:cNvSpPr>
          <p:nvPr/>
        </p:nvSpPr>
        <p:spPr>
          <a:xfrm>
            <a:off x="457200" y="908050"/>
            <a:ext cx="8229600" cy="3963988"/>
          </a:xfrm>
          <a:prstGeom prst="rect">
            <a:avLst/>
          </a:prstGeom>
        </p:spPr>
        <p:txBody>
          <a:bodyPr>
            <a:normAutofit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altLang="en-US" dirty="0" smtClean="0"/>
              <a:t>清</a:t>
            </a:r>
            <a:r>
              <a:rPr altLang="en-US" dirty="0"/>
              <a:t>晰的</a:t>
            </a:r>
            <a:r>
              <a:rPr altLang="en-US" dirty="0">
                <a:solidFill>
                  <a:schemeClr val="accent3"/>
                </a:solidFill>
              </a:rPr>
              <a:t>條理組織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 smtClean="0">
                <a:solidFill>
                  <a:schemeClr val="accent3"/>
                </a:solidFill>
              </a:rPr>
              <a:t>二</a:t>
            </a:r>
            <a:r>
              <a:rPr altLang="en-US" dirty="0">
                <a:solidFill>
                  <a:schemeClr val="accent3"/>
                </a:solidFill>
              </a:rPr>
              <a:t>秒鐘</a:t>
            </a:r>
            <a:r>
              <a:rPr altLang="en-US" dirty="0"/>
              <a:t>的緩衝 </a:t>
            </a:r>
            <a:r>
              <a:rPr lang="en-US" altLang="zh-TW" dirty="0"/>
              <a:t>(</a:t>
            </a:r>
            <a:r>
              <a:rPr altLang="en-US" dirty="0">
                <a:solidFill>
                  <a:schemeClr val="accent3"/>
                </a:solidFill>
              </a:rPr>
              <a:t>想著講，而非搶著講</a:t>
            </a:r>
            <a:r>
              <a:rPr lang="en-US" altLang="zh-TW" dirty="0"/>
              <a:t>)</a:t>
            </a:r>
            <a:endParaRPr altLang="en-US" dirty="0"/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列點</a:t>
            </a:r>
            <a:r>
              <a:rPr altLang="en-US" dirty="0"/>
              <a:t>陳述，條理井然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先講結論</a:t>
            </a:r>
            <a:r>
              <a:rPr altLang="en-US" dirty="0"/>
              <a:t>，再說明理由或過程</a:t>
            </a:r>
            <a:r>
              <a:rPr lang="en-US" altLang="zh-TW" dirty="0"/>
              <a:t>(</a:t>
            </a:r>
            <a:r>
              <a:rPr altLang="en-US" dirty="0"/>
              <a:t>先果後因</a:t>
            </a:r>
            <a:r>
              <a:rPr lang="en-US" altLang="zh-TW" dirty="0"/>
              <a:t>)</a:t>
            </a:r>
            <a:endParaRPr altLang="en-US" dirty="0"/>
          </a:p>
          <a:p>
            <a:pPr lvl="1">
              <a:lnSpc>
                <a:spcPct val="150000"/>
              </a:lnSpc>
              <a:defRPr/>
            </a:pPr>
            <a:r>
              <a:rPr altLang="en-US" dirty="0"/>
              <a:t>舉例具體簡要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763" y="3860800"/>
            <a:ext cx="2257425" cy="255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1"/>
          <p:cNvSpPr txBox="1">
            <a:spLocks/>
          </p:cNvSpPr>
          <p:nvPr/>
        </p:nvSpPr>
        <p:spPr>
          <a:xfrm>
            <a:off x="457200" y="908050"/>
            <a:ext cx="8229600" cy="396398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altLang="en-US" dirty="0" smtClean="0"/>
              <a:t>誠</a:t>
            </a:r>
            <a:r>
              <a:rPr altLang="en-US" dirty="0"/>
              <a:t>懇的</a:t>
            </a:r>
            <a:r>
              <a:rPr altLang="en-US" dirty="0">
                <a:solidFill>
                  <a:schemeClr val="accent3"/>
                </a:solidFill>
              </a:rPr>
              <a:t>聆聽態度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 smtClean="0"/>
              <a:t>他</a:t>
            </a:r>
            <a:r>
              <a:rPr altLang="en-US" dirty="0"/>
              <a:t>人說話時，</a:t>
            </a:r>
            <a:r>
              <a:rPr altLang="en-US" dirty="0">
                <a:solidFill>
                  <a:schemeClr val="accent3"/>
                </a:solidFill>
              </a:rPr>
              <a:t>眼睛</a:t>
            </a:r>
            <a:r>
              <a:rPr altLang="en-US" dirty="0"/>
              <a:t>看著對方專心聆聽；自己說話時，</a:t>
            </a:r>
            <a:r>
              <a:rPr altLang="en-US" dirty="0">
                <a:solidFill>
                  <a:schemeClr val="accent3"/>
                </a:solidFill>
              </a:rPr>
              <a:t>眼神</a:t>
            </a:r>
            <a:r>
              <a:rPr altLang="en-US" dirty="0"/>
              <a:t>與面試官交流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/>
              <a:t>以</a:t>
            </a:r>
            <a:r>
              <a:rPr altLang="en-US" dirty="0">
                <a:solidFill>
                  <a:schemeClr val="accent3"/>
                </a:solidFill>
              </a:rPr>
              <a:t>笑容</a:t>
            </a:r>
            <a:r>
              <a:rPr altLang="en-US" dirty="0"/>
              <a:t>展現禮貌與親和力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坐姿</a:t>
            </a:r>
            <a:r>
              <a:rPr altLang="en-US" dirty="0"/>
              <a:t>端莊自然，避免蹺腿、抖腳、晃腳、托腮、雙臂交叉胸前、斜靠或後躺於椅背上</a:t>
            </a:r>
            <a:r>
              <a:rPr lang="en-US" altLang="zh-TW" dirty="0"/>
              <a:t>……</a:t>
            </a:r>
            <a:r>
              <a:rPr altLang="en-US" dirty="0"/>
              <a:t>等動作</a:t>
            </a:r>
          </a:p>
          <a:p>
            <a:pPr lvl="1">
              <a:lnSpc>
                <a:spcPct val="150000"/>
              </a:lnSpc>
              <a:defRPr/>
            </a:pPr>
            <a:r>
              <a:rPr altLang="en-US" dirty="0">
                <a:solidFill>
                  <a:schemeClr val="accent3"/>
                </a:solidFill>
              </a:rPr>
              <a:t>不打岔</a:t>
            </a:r>
            <a:r>
              <a:rPr altLang="en-US" dirty="0"/>
              <a:t>、</a:t>
            </a:r>
            <a:r>
              <a:rPr altLang="en-US" dirty="0">
                <a:solidFill>
                  <a:schemeClr val="accent3"/>
                </a:solidFill>
              </a:rPr>
              <a:t>不批評</a:t>
            </a: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4508500"/>
            <a:ext cx="1989138" cy="198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>
                <a:ea typeface="微軟正黑體" pitchFamily="34" charset="-120"/>
              </a:rPr>
              <a:t>求職面試技巧</a:t>
            </a:r>
            <a:r>
              <a:rPr lang="en-US" altLang="zh-TW" dirty="0"/>
              <a:t>—</a:t>
            </a:r>
            <a:r>
              <a:rPr altLang="en-US" dirty="0">
                <a:ea typeface="微軟正黑體" pitchFamily="34" charset="-120"/>
              </a:rPr>
              <a:t>取得參賽權、獲得工作</a:t>
            </a:r>
            <a:r>
              <a:rPr altLang="en-US" dirty="0" smtClean="0">
                <a:ea typeface="微軟正黑體" pitchFamily="34" charset="-120"/>
              </a:rPr>
              <a:t>權</a:t>
            </a:r>
            <a:endParaRPr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>
          <a:xfrm>
            <a:off x="3922713" y="2889250"/>
            <a:ext cx="4572000" cy="1454150"/>
          </a:xfrm>
        </p:spPr>
        <p:txBody>
          <a:bodyPr/>
          <a:lstStyle/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面試前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的準備</a:t>
            </a:r>
            <a:endParaRPr altLang="en-US" dirty="0">
              <a:latin typeface="微軟正黑體" pitchFamily="34" charset="-120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面試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中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的技巧</a:t>
            </a:r>
            <a:endParaRPr altLang="en-US" dirty="0">
              <a:latin typeface="微軟正黑體" pitchFamily="34" charset="-120"/>
            </a:endParaRPr>
          </a:p>
          <a:p>
            <a:pPr marL="342900" indent="-34290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面試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後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的努力</a:t>
            </a:r>
            <a:endParaRPr altLang="en-US" dirty="0"/>
          </a:p>
          <a:p>
            <a:pPr>
              <a:defRPr/>
            </a:pP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60350"/>
            <a:ext cx="7931150" cy="838200"/>
          </a:xfrm>
        </p:spPr>
        <p:txBody>
          <a:bodyPr/>
          <a:lstStyle/>
          <a:p>
            <a:pPr>
              <a:defRPr/>
            </a:pPr>
            <a:r>
              <a:rPr altLang="en-US" dirty="0"/>
              <a:t>如何選擇適合自己的工作 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40312"/>
          </a:xfrm>
        </p:spPr>
        <p:txBody>
          <a:bodyPr/>
          <a:lstStyle/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向內看</a:t>
            </a:r>
            <a:r>
              <a:rPr lang="en-US" altLang="zh-TW" dirty="0" smtClean="0">
                <a:latin typeface="+mn-ea"/>
              </a:rPr>
              <a:t>---</a:t>
            </a:r>
            <a:r>
              <a:rPr altLang="en-US" dirty="0" smtClean="0">
                <a:solidFill>
                  <a:schemeClr val="accent3"/>
                </a:solidFill>
                <a:latin typeface="+mn-ea"/>
              </a:rPr>
              <a:t>自我探索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瞭解自己特質</a:t>
            </a:r>
            <a:r>
              <a:rPr lang="en-US" altLang="zh-TW" dirty="0" smtClean="0">
                <a:latin typeface="+mn-ea"/>
              </a:rPr>
              <a:t>/</a:t>
            </a:r>
            <a:r>
              <a:rPr altLang="en-US" dirty="0" smtClean="0">
                <a:latin typeface="+mn-ea"/>
              </a:rPr>
              <a:t>職業適性分析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個人專長與優勢 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工作興趣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工作價值觀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個人階段性目標與需求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先求有再求好</a:t>
            </a: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向外看</a:t>
            </a:r>
            <a:r>
              <a:rPr lang="en-US" altLang="zh-TW" dirty="0" smtClean="0">
                <a:latin typeface="+mn-ea"/>
              </a:rPr>
              <a:t>---</a:t>
            </a:r>
            <a:r>
              <a:rPr altLang="en-US" dirty="0" smtClean="0">
                <a:solidFill>
                  <a:schemeClr val="accent3"/>
                </a:solidFill>
                <a:latin typeface="+mn-ea"/>
              </a:rPr>
              <a:t>瞭解就業市場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報章雜誌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公司網站等公開資訊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人際網路、親朋好友</a:t>
            </a:r>
          </a:p>
          <a:p>
            <a:pPr lvl="1" eaLnBrk="1" hangingPunct="1">
              <a:defRPr/>
            </a:pPr>
            <a:r>
              <a:rPr altLang="en-US" dirty="0" smtClean="0">
                <a:latin typeface="+mn-ea"/>
              </a:rPr>
              <a:t>就業輔導機構 </a:t>
            </a:r>
            <a:endParaRPr lang="en-US" altLang="zh-TW" dirty="0" smtClean="0">
              <a:latin typeface="+mn-ea"/>
            </a:endParaRPr>
          </a:p>
        </p:txBody>
      </p:sp>
      <p:pic>
        <p:nvPicPr>
          <p:cNvPr id="5734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060575"/>
            <a:ext cx="2000250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87338"/>
            <a:ext cx="8085137" cy="838200"/>
          </a:xfrm>
        </p:spPr>
        <p:txBody>
          <a:bodyPr/>
          <a:lstStyle/>
          <a:p>
            <a:pPr>
              <a:defRPr/>
            </a:pPr>
            <a:r>
              <a:rPr altLang="en-US" dirty="0"/>
              <a:t>選擇工作的考量因素 </a:t>
            </a:r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208463"/>
          </a:xfrm>
        </p:spPr>
        <p:txBody>
          <a:bodyPr/>
          <a:lstStyle/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產業</a:t>
            </a:r>
            <a:r>
              <a:rPr altLang="en-US" dirty="0" smtClean="0">
                <a:solidFill>
                  <a:schemeClr val="accent3"/>
                </a:solidFill>
                <a:latin typeface="+mn-ea"/>
              </a:rPr>
              <a:t>成長與發展</a:t>
            </a:r>
            <a:r>
              <a:rPr altLang="en-US" dirty="0" smtClean="0">
                <a:latin typeface="+mn-ea"/>
              </a:rPr>
              <a:t>趨勢</a:t>
            </a:r>
            <a:endParaRPr altLang="en-US" sz="2600" dirty="0" smtClean="0">
              <a:latin typeface="+mn-ea"/>
            </a:endParaRP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公司</a:t>
            </a:r>
            <a:r>
              <a:rPr altLang="en-US" dirty="0" smtClean="0">
                <a:solidFill>
                  <a:schemeClr val="accent3"/>
                </a:solidFill>
                <a:latin typeface="+mn-ea"/>
              </a:rPr>
              <a:t>願景與競爭力</a:t>
            </a: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企業</a:t>
            </a:r>
            <a:r>
              <a:rPr altLang="en-US" dirty="0" smtClean="0">
                <a:solidFill>
                  <a:schemeClr val="accent3"/>
                </a:solidFill>
                <a:latin typeface="+mn-ea"/>
              </a:rPr>
              <a:t>文化與管理</a:t>
            </a:r>
            <a:r>
              <a:rPr altLang="en-US" dirty="0" smtClean="0">
                <a:latin typeface="+mn-ea"/>
              </a:rPr>
              <a:t>制度</a:t>
            </a: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n-ea"/>
              </a:rPr>
              <a:t>薪資與福利</a:t>
            </a:r>
            <a:r>
              <a:rPr lang="en-US" altLang="zh-TW" dirty="0" smtClean="0">
                <a:latin typeface="+mn-ea"/>
              </a:rPr>
              <a:t>(</a:t>
            </a:r>
            <a:r>
              <a:rPr altLang="en-US" dirty="0" smtClean="0">
                <a:latin typeface="+mn-ea"/>
              </a:rPr>
              <a:t>看長不看短</a:t>
            </a:r>
            <a:r>
              <a:rPr lang="en-US" altLang="zh-TW" dirty="0" smtClean="0">
                <a:latin typeface="+mn-ea"/>
              </a:rPr>
              <a:t>)</a:t>
            </a: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n-ea"/>
              </a:rPr>
              <a:t>學習與發展</a:t>
            </a:r>
            <a:r>
              <a:rPr lang="en-US" altLang="zh-TW" dirty="0" smtClean="0">
                <a:latin typeface="+mn-ea"/>
              </a:rPr>
              <a:t>(</a:t>
            </a:r>
            <a:r>
              <a:rPr altLang="en-US" dirty="0" smtClean="0">
                <a:latin typeface="+mn-ea"/>
              </a:rPr>
              <a:t>非常重要</a:t>
            </a:r>
            <a:r>
              <a:rPr lang="en-US" altLang="zh-TW" dirty="0" smtClean="0">
                <a:latin typeface="+mn-ea"/>
              </a:rPr>
              <a:t>)</a:t>
            </a:r>
          </a:p>
          <a:p>
            <a:pPr eaLnBrk="1" hangingPunct="1">
              <a:spcBef>
                <a:spcPct val="45000"/>
              </a:spcBef>
              <a:buClr>
                <a:srgbClr val="0092BD"/>
              </a:buClr>
              <a:defRPr/>
            </a:pPr>
            <a:r>
              <a:rPr altLang="en-US" dirty="0" smtClean="0">
                <a:latin typeface="+mn-ea"/>
              </a:rPr>
              <a:t>結合</a:t>
            </a:r>
            <a:r>
              <a:rPr altLang="en-US" dirty="0" smtClean="0">
                <a:solidFill>
                  <a:srgbClr val="0000FF"/>
                </a:solidFill>
                <a:latin typeface="+mn-ea"/>
              </a:rPr>
              <a:t>個人的興趣與專長</a:t>
            </a:r>
            <a:endParaRPr lang="en-US" altLang="zh-TW" dirty="0" smtClean="0">
              <a:solidFill>
                <a:srgbClr val="0000FF"/>
              </a:solidFill>
              <a:latin typeface="+mn-ea"/>
            </a:endParaRPr>
          </a:p>
        </p:txBody>
      </p:sp>
      <p:pic>
        <p:nvPicPr>
          <p:cNvPr id="58372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989138"/>
            <a:ext cx="2649537" cy="31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內容版面配置區 1"/>
          <p:cNvSpPr>
            <a:spLocks noGrp="1"/>
          </p:cNvSpPr>
          <p:nvPr>
            <p:ph idx="1"/>
          </p:nvPr>
        </p:nvSpPr>
        <p:spPr bwMode="auto">
          <a:xfrm>
            <a:off x="395288" y="1125538"/>
            <a:ext cx="8229600" cy="489585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你（妳）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為甚麼想應徵這份工作？</a:t>
            </a:r>
            <a:endParaRPr lang="en-US" altLang="en-US" dirty="0" smtClean="0">
              <a:solidFill>
                <a:schemeClr val="accent3"/>
              </a:solidFill>
              <a:ea typeface="微軟正黑體" pitchFamily="34" charset="-120"/>
            </a:endParaRPr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求職動機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對工作的期待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工作實際內容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工</a:t>
            </a:r>
            <a:r>
              <a:rPr altLang="en-US" dirty="0" smtClean="0"/>
              <a:t>作需求條件</a:t>
            </a:r>
            <a:r>
              <a:rPr lang="en-US" altLang="zh-TW" dirty="0" smtClean="0"/>
              <a:t>(</a:t>
            </a:r>
            <a:r>
              <a:rPr altLang="en-US" dirty="0" smtClean="0"/>
              <a:t>專業條件及特質條件</a:t>
            </a:r>
            <a:r>
              <a:rPr lang="en-US" altLang="zh-TW" dirty="0" smtClean="0"/>
              <a:t>)</a:t>
            </a:r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工</a:t>
            </a:r>
            <a:r>
              <a:rPr altLang="en-US" dirty="0" smtClean="0"/>
              <a:t>作與生活態樣</a:t>
            </a:r>
            <a:endParaRPr lang="en-US" altLang="zh-TW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對於提供這份工作的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公司的認識？</a:t>
            </a:r>
            <a:endParaRPr lang="en-US" altLang="en-US" dirty="0" smtClean="0">
              <a:solidFill>
                <a:schemeClr val="accent3"/>
              </a:solidFill>
              <a:ea typeface="微軟正黑體" pitchFamily="34" charset="-120"/>
            </a:endParaRPr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產業認識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企</a:t>
            </a:r>
            <a:r>
              <a:rPr altLang="en-US" dirty="0"/>
              <a:t>業經</a:t>
            </a:r>
            <a:r>
              <a:rPr altLang="en-US" dirty="0" smtClean="0"/>
              <a:t>營成效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所在產業地位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企業文化適性</a:t>
            </a:r>
            <a:endParaRPr lang="en-US" altLang="zh-TW" dirty="0" smtClean="0"/>
          </a:p>
          <a:p>
            <a:pPr eaLnBrk="1" hangingPunct="1">
              <a:lnSpc>
                <a:spcPct val="12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你（妳）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具備的能量是甚麼？</a:t>
            </a:r>
            <a:endParaRPr lang="en-US" altLang="en-US" dirty="0" smtClean="0">
              <a:solidFill>
                <a:schemeClr val="accent3"/>
              </a:solidFill>
              <a:ea typeface="微軟正黑體" pitchFamily="34" charset="-120"/>
            </a:endParaRPr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專長優劣勢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 smtClean="0"/>
              <a:t>個人發</a:t>
            </a:r>
            <a:r>
              <a:rPr altLang="en-US" dirty="0"/>
              <a:t>展方</a:t>
            </a:r>
            <a:r>
              <a:rPr altLang="en-US" dirty="0" smtClean="0"/>
              <a:t>向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價值</a:t>
            </a:r>
            <a:r>
              <a:rPr altLang="en-US" dirty="0" smtClean="0"/>
              <a:t>觀符合渡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個性匹</a:t>
            </a:r>
            <a:r>
              <a:rPr altLang="en-US" dirty="0" smtClean="0"/>
              <a:t>配</a:t>
            </a:r>
            <a:endParaRPr lang="en-US" altLang="zh-TW" dirty="0" smtClean="0"/>
          </a:p>
          <a:p>
            <a:pPr lvl="1" eaLnBrk="1" hangingPunct="1">
              <a:lnSpc>
                <a:spcPct val="120000"/>
              </a:lnSpc>
              <a:defRPr/>
            </a:pPr>
            <a:r>
              <a:rPr altLang="en-US" dirty="0"/>
              <a:t>親</a:t>
            </a:r>
            <a:r>
              <a:rPr altLang="en-US" dirty="0" smtClean="0"/>
              <a:t>友期待</a:t>
            </a:r>
            <a:endParaRPr lang="en-US" altLang="en-US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640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面試前先問自己幾個問題</a:t>
            </a:r>
            <a:endParaRPr altLang="en-US" dirty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149725"/>
            <a:ext cx="3384550" cy="221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面試的技巧</a:t>
            </a:r>
            <a:r>
              <a:rPr lang="en-US" altLang="zh-TW" dirty="0" smtClean="0"/>
              <a:t>-</a:t>
            </a:r>
            <a:r>
              <a:rPr altLang="en-US" dirty="0" smtClean="0"/>
              <a:t>面試前</a:t>
            </a:r>
            <a:endParaRPr altLang="en-US" dirty="0"/>
          </a:p>
        </p:txBody>
      </p:sp>
      <p:sp>
        <p:nvSpPr>
          <p:cNvPr id="6" name="內容版面配置區 1"/>
          <p:cNvSpPr>
            <a:spLocks noGrp="1"/>
          </p:cNvSpPr>
          <p:nvPr>
            <p:ph idx="1"/>
          </p:nvPr>
        </p:nvSpPr>
        <p:spPr bwMode="auto">
          <a:xfrm>
            <a:off x="684213" y="1052513"/>
            <a:ext cx="7848600" cy="3529012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latin typeface="+mj-ea"/>
              </a:rPr>
              <a:t>蒐集這家</a:t>
            </a:r>
            <a:r>
              <a:rPr altLang="en-US" sz="2800" dirty="0" smtClean="0">
                <a:solidFill>
                  <a:schemeClr val="accent3"/>
                </a:solidFill>
                <a:latin typeface="+mj-ea"/>
              </a:rPr>
              <a:t>公司及職務的訊息</a:t>
            </a:r>
            <a:r>
              <a:rPr altLang="en-US" sz="2800" dirty="0">
                <a:latin typeface="+mj-ea"/>
              </a:rPr>
              <a:t>，</a:t>
            </a:r>
            <a:r>
              <a:rPr altLang="en-US" sz="2800" dirty="0" smtClean="0">
                <a:latin typeface="+mj-ea"/>
              </a:rPr>
              <a:t>屆時展現對公司熱忱與了解</a:t>
            </a:r>
            <a:endParaRPr lang="en-US" altLang="en-US" sz="2800" dirty="0" smtClean="0">
              <a:latin typeface="+mj-ea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準備自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我行銷的</a:t>
            </a:r>
            <a:r>
              <a:rPr lang="en-US" altLang="zh-TW" dirty="0">
                <a:latin typeface="微軟正黑體" pitchFamily="34" charset="-120"/>
              </a:rPr>
              <a:t>DM</a:t>
            </a:r>
            <a:r>
              <a:rPr lang="en-US" altLang="zh-TW" dirty="0" smtClean="0">
                <a:latin typeface="微軟正黑體" pitchFamily="34" charset="-120"/>
              </a:rPr>
              <a:t>(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個人化履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歷表</a:t>
            </a:r>
            <a:r>
              <a:rPr lang="en-US" altLang="zh-TW" dirty="0" smtClean="0">
                <a:latin typeface="微軟正黑體" pitchFamily="34" charset="-120"/>
              </a:rPr>
              <a:t>)</a:t>
            </a: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事先搜集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面試常問的問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題</a:t>
            </a:r>
            <a:endParaRPr lang="en-US" altLang="zh-TW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面談演練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：因為面試就像是一場演出，多練幾次就會磨出技巧，正式面試時必定會是一場精采的演出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。</a:t>
            </a:r>
          </a:p>
        </p:txBody>
      </p: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508500"/>
            <a:ext cx="18002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smtClean="0">
                <a:latin typeface="微軟正黑體" pitchFamily="34" charset="-120"/>
                <a:ea typeface="微軟正黑體" pitchFamily="34" charset="-120"/>
              </a:rPr>
              <a:t>企業到底在選啥</a:t>
            </a:r>
            <a:r>
              <a:rPr lang="en-US" altLang="zh-TW" smtClean="0">
                <a:latin typeface="微軟正黑體" pitchFamily="34" charset="-120"/>
              </a:rPr>
              <a:t>?</a:t>
            </a:r>
            <a:endParaRPr altLang="en-US" dirty="0"/>
          </a:p>
        </p:txBody>
      </p:sp>
      <p:sp>
        <p:nvSpPr>
          <p:cNvPr id="33795" name="文字版面配置區 6"/>
          <p:cNvSpPr>
            <a:spLocks noGrp="1"/>
          </p:cNvSpPr>
          <p:nvPr>
            <p:ph type="body" idx="1"/>
          </p:nvPr>
        </p:nvSpPr>
        <p:spPr bwMode="auto">
          <a:xfrm>
            <a:off x="3922713" y="2889250"/>
            <a:ext cx="4572000" cy="1454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altLang="en-US" smtClean="0"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622800"/>
            <a:ext cx="2727325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內容版面配置區 1"/>
          <p:cNvSpPr>
            <a:spLocks noGrp="1"/>
          </p:cNvSpPr>
          <p:nvPr>
            <p:ph idx="1"/>
          </p:nvPr>
        </p:nvSpPr>
        <p:spPr bwMode="auto">
          <a:xfrm>
            <a:off x="539750" y="315913"/>
            <a:ext cx="7848600" cy="5329237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儀容準備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：形象是成功關鍵之ㄧ</a:t>
            </a:r>
          </a:p>
          <a:p>
            <a:pPr lvl="1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求職有如推銷</a:t>
            </a:r>
            <a:r>
              <a:rPr lang="en-US" altLang="zh-TW" dirty="0" smtClean="0">
                <a:latin typeface="微軟正黑體" pitchFamily="34" charset="-120"/>
              </a:rPr>
              <a:t>/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相親</a:t>
            </a:r>
          </a:p>
          <a:p>
            <a:pPr lvl="1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關鍵的第一印象</a:t>
            </a:r>
            <a:endParaRPr lang="en-US" altLang="zh-TW" dirty="0" smtClean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衣著要大方得體，切勿隨便或奇裝異服，要展現出對此次面談的重視</a:t>
            </a:r>
            <a:br>
              <a:rPr altLang="en-US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dirty="0" smtClean="0">
                <a:latin typeface="微軟正黑體" pitchFamily="34" charset="-120"/>
              </a:rPr>
              <a:t>-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女性：兩件式套裝、淡妝上口紅、有跟包鞋</a:t>
            </a:r>
            <a:br>
              <a:rPr altLang="en-US" dirty="0" smtClean="0"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dirty="0" smtClean="0">
                <a:latin typeface="微軟正黑體" pitchFamily="34" charset="-120"/>
              </a:rPr>
              <a:t>-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男性：襯衫領帶、深色皮鞋與鞋襪</a:t>
            </a:r>
          </a:p>
          <a:p>
            <a:pPr lvl="1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頭髮要整齊清爽、不要太多配件</a:t>
            </a:r>
          </a:p>
          <a:p>
            <a:pPr lvl="1" eaLnBrk="1" fontAlgn="auto" hangingPunct="1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+mj-ea"/>
              </a:rPr>
              <a:t>衣著造型符合</a:t>
            </a:r>
            <a:r>
              <a:rPr altLang="en-US" sz="2400" dirty="0" smtClean="0">
                <a:solidFill>
                  <a:schemeClr val="accent3"/>
                </a:solidFill>
                <a:latin typeface="+mj-ea"/>
              </a:rPr>
              <a:t>公司文化與工作性質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，可事先詢問通知公司人資人員</a:t>
            </a:r>
            <a:endParaRPr lang="en-US" altLang="zh-TW" dirty="0" smtClean="0">
              <a:latin typeface="微軟正黑體" pitchFamily="34" charset="-120"/>
            </a:endParaRPr>
          </a:p>
          <a:p>
            <a:pPr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latin typeface="+mj-ea"/>
              </a:rPr>
              <a:t>面談前</a:t>
            </a:r>
            <a:r>
              <a:rPr altLang="en-US" sz="2800" dirty="0" smtClean="0">
                <a:solidFill>
                  <a:schemeClr val="accent3"/>
                </a:solidFill>
                <a:latin typeface="+mj-ea"/>
              </a:rPr>
              <a:t>睡眠要充足</a:t>
            </a:r>
            <a:endParaRPr lang="en-US" altLang="en-US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pPr>
              <a:defRPr/>
            </a:pPr>
            <a:r>
              <a:rPr altLang="en-US" dirty="0" smtClean="0"/>
              <a:t>面試的技巧</a:t>
            </a:r>
            <a:r>
              <a:rPr lang="en-US" altLang="zh-TW" dirty="0" smtClean="0"/>
              <a:t>-</a:t>
            </a:r>
            <a:r>
              <a:rPr altLang="en-US" dirty="0" smtClean="0"/>
              <a:t>面試當天</a:t>
            </a:r>
            <a:endParaRPr altLang="en-US" dirty="0"/>
          </a:p>
        </p:txBody>
      </p:sp>
      <p:sp>
        <p:nvSpPr>
          <p:cNvPr id="6" name="內容版面配置區 1"/>
          <p:cNvSpPr>
            <a:spLocks noGrp="1"/>
          </p:cNvSpPr>
          <p:nvPr>
            <p:ph idx="1"/>
          </p:nvPr>
        </p:nvSpPr>
        <p:spPr bwMode="auto">
          <a:xfrm>
            <a:off x="755650" y="1268413"/>
            <a:ext cx="7704138" cy="4681537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>
                <a:solidFill>
                  <a:schemeClr val="accent3"/>
                </a:solidFill>
                <a:latin typeface="+mj-ea"/>
              </a:rPr>
              <a:t>面試</a:t>
            </a:r>
            <a:r>
              <a:rPr altLang="en-US" sz="2800" dirty="0" smtClean="0">
                <a:solidFill>
                  <a:schemeClr val="accent3"/>
                </a:solidFill>
                <a:latin typeface="+mj-ea"/>
              </a:rPr>
              <a:t>遲到或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無故未到</a:t>
            </a:r>
            <a:r>
              <a:rPr altLang="en-US" sz="2800" dirty="0" smtClean="0">
                <a:latin typeface="+mj-ea"/>
              </a:rPr>
              <a:t>是大忌</a:t>
            </a:r>
            <a:endParaRPr lang="en-US" altLang="zh-TW" sz="2800" dirty="0" smtClean="0">
              <a:latin typeface="+mj-ea"/>
            </a:endParaRPr>
          </a:p>
          <a:p>
            <a:pPr lvl="1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新細明體"/>
                <a:ea typeface="新細明體"/>
              </a:rPr>
              <a:t>應</a:t>
            </a:r>
            <a:r>
              <a:rPr altLang="en-US" sz="2400" dirty="0" smtClean="0">
                <a:solidFill>
                  <a:schemeClr val="accent3"/>
                </a:solidFill>
                <a:latin typeface="+mj-ea"/>
              </a:rPr>
              <a:t>提前</a:t>
            </a:r>
            <a:r>
              <a:rPr altLang="en-US" sz="2400" dirty="0">
                <a:latin typeface="+mj-ea"/>
              </a:rPr>
              <a:t>誠實</a:t>
            </a:r>
            <a:r>
              <a:rPr altLang="en-US" sz="2400" dirty="0" smtClean="0">
                <a:latin typeface="+mj-ea"/>
              </a:rPr>
              <a:t>告知</a:t>
            </a:r>
            <a:endParaRPr lang="en-US" altLang="zh-TW" sz="2400" dirty="0" smtClean="0">
              <a:latin typeface="+mj-ea"/>
            </a:endParaRPr>
          </a:p>
          <a:p>
            <a:pPr lvl="1"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solidFill>
                  <a:schemeClr val="accent3"/>
                </a:solidFill>
                <a:latin typeface="+mj-ea"/>
              </a:rPr>
              <a:t>黑名單</a:t>
            </a:r>
            <a:r>
              <a:rPr altLang="en-US" sz="2400" dirty="0" smtClean="0">
                <a:latin typeface="+mj-ea"/>
              </a:rPr>
              <a:t>拒絕往來</a:t>
            </a:r>
            <a:endParaRPr lang="en-US" altLang="en-US" sz="2400" dirty="0" smtClean="0">
              <a:latin typeface="+mj-ea"/>
            </a:endParaRPr>
          </a:p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solidFill>
                  <a:schemeClr val="accent3"/>
                </a:solidFill>
                <a:latin typeface="+mj-ea"/>
              </a:rPr>
              <a:t>提前</a:t>
            </a:r>
            <a:r>
              <a:rPr altLang="en-US" sz="2800" dirty="0">
                <a:solidFill>
                  <a:schemeClr val="accent3"/>
                </a:solidFill>
                <a:latin typeface="+mj-ea"/>
              </a:rPr>
              <a:t>15分鐘到達</a:t>
            </a:r>
            <a:r>
              <a:rPr altLang="en-US" sz="2800" dirty="0">
                <a:latin typeface="+mj-ea"/>
              </a:rPr>
              <a:t>，熟悉環境、</a:t>
            </a:r>
            <a:r>
              <a:rPr altLang="en-US" sz="2800" dirty="0" smtClean="0">
                <a:latin typeface="+mj-ea"/>
              </a:rPr>
              <a:t>消除緊張</a:t>
            </a:r>
            <a:endParaRPr lang="en-US" altLang="en-US" sz="2800" dirty="0" smtClean="0">
              <a:latin typeface="+mj-ea"/>
            </a:endParaRPr>
          </a:p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latin typeface="+mj-ea"/>
              </a:rPr>
              <a:t>不要</a:t>
            </a:r>
            <a:r>
              <a:rPr altLang="en-US" sz="2800" dirty="0">
                <a:latin typeface="+mj-ea"/>
              </a:rPr>
              <a:t>喝太多</a:t>
            </a:r>
            <a:r>
              <a:rPr altLang="en-US" sz="2800" dirty="0" smtClean="0">
                <a:latin typeface="+mj-ea"/>
              </a:rPr>
              <a:t>水</a:t>
            </a:r>
            <a:endParaRPr altLang="en-US" sz="2800" dirty="0">
              <a:latin typeface="+mj-ea"/>
            </a:endParaRPr>
          </a:p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latin typeface="+mj-ea"/>
              </a:rPr>
              <a:t>告知</a:t>
            </a:r>
            <a:r>
              <a:rPr altLang="en-US" sz="2800" dirty="0">
                <a:latin typeface="+mj-ea"/>
              </a:rPr>
              <a:t>親友去面談的時間、地點</a:t>
            </a:r>
          </a:p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solidFill>
                  <a:schemeClr val="accent3"/>
                </a:solidFill>
                <a:latin typeface="+mj-ea"/>
              </a:rPr>
              <a:t>不</a:t>
            </a:r>
            <a:r>
              <a:rPr altLang="en-US" sz="2800" dirty="0">
                <a:solidFill>
                  <a:schemeClr val="accent3"/>
                </a:solidFill>
                <a:latin typeface="+mj-ea"/>
              </a:rPr>
              <a:t>要有親友陪同</a:t>
            </a:r>
          </a:p>
          <a:p>
            <a:pPr fontAlgn="auto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 smtClean="0">
                <a:latin typeface="+mj-ea"/>
              </a:rPr>
              <a:t>繳交證件只給影印</a:t>
            </a:r>
            <a:endParaRPr lang="en-US" altLang="en-US" sz="2800" dirty="0" smtClean="0">
              <a:latin typeface="+mj-ea"/>
            </a:endParaRPr>
          </a:p>
          <a:p>
            <a:pPr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舉止禮貌週到：</a:t>
            </a:r>
            <a:endParaRPr lang="en-US" altLang="zh-TW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在面試場外時，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亦須保持最佳狀態</a:t>
            </a:r>
            <a:endParaRPr lang="en-US" altLang="zh-TW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面談安排人員也在替公司觀察你</a:t>
            </a:r>
            <a:endParaRPr lang="en-US" altLang="en-US" dirty="0" smtClean="0">
              <a:solidFill>
                <a:schemeClr val="accent3"/>
              </a:solidFill>
            </a:endParaRPr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716338"/>
            <a:ext cx="2160588" cy="274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面試的技巧</a:t>
            </a:r>
            <a:r>
              <a:rPr lang="en-US" altLang="zh-TW" dirty="0"/>
              <a:t>-</a:t>
            </a:r>
            <a:r>
              <a:rPr altLang="en-US" dirty="0"/>
              <a:t>面</a:t>
            </a:r>
            <a:r>
              <a:rPr altLang="en-US" dirty="0" smtClean="0"/>
              <a:t>試中</a:t>
            </a:r>
            <a:endParaRPr altLang="en-US" dirty="0"/>
          </a:p>
        </p:txBody>
      </p:sp>
      <p:sp>
        <p:nvSpPr>
          <p:cNvPr id="6" name="內容版面配置區 1"/>
          <p:cNvSpPr>
            <a:spLocks noGrp="1"/>
          </p:cNvSpPr>
          <p:nvPr>
            <p:ph idx="1"/>
          </p:nvPr>
        </p:nvSpPr>
        <p:spPr bwMode="auto">
          <a:xfrm>
            <a:off x="395288" y="1270000"/>
            <a:ext cx="8424862" cy="3887788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5125" lvl="1" indent="-255588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65000"/>
              <a:buFont typeface="Wingdings 3" pitchFamily="18" charset="2"/>
              <a:buChar char=""/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切忌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忘關手機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（大禁忌</a:t>
            </a:r>
            <a:r>
              <a:rPr lang="en-US" altLang="zh-TW" sz="2400" dirty="0">
                <a:latin typeface="微軟正黑體" pitchFamily="34" charset="-120"/>
              </a:rPr>
              <a:t>!!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）</a:t>
            </a:r>
            <a:endParaRPr lang="en-US" altLang="en-US" sz="2400" dirty="0">
              <a:latin typeface="+mj-ea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向主考人員先問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好</a:t>
            </a:r>
            <a:endParaRPr lang="en-US" altLang="en-US" sz="2400" dirty="0" smtClean="0">
              <a:latin typeface="+mj-ea"/>
            </a:endParaRP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+mj-ea"/>
              </a:rPr>
              <a:t>注意禮貌</a:t>
            </a:r>
            <a:r>
              <a:rPr altLang="en-US" sz="2400" dirty="0">
                <a:latin typeface="+mj-ea"/>
              </a:rPr>
              <a:t>，切勿不耐</a:t>
            </a:r>
            <a:r>
              <a:rPr altLang="en-US" sz="2400" dirty="0" smtClean="0">
                <a:latin typeface="+mj-ea"/>
              </a:rPr>
              <a:t>等待</a:t>
            </a:r>
            <a:r>
              <a:rPr altLang="en-US" sz="2400" dirty="0">
                <a:latin typeface="+mj-ea"/>
              </a:rPr>
              <a:t>，</a:t>
            </a:r>
            <a:r>
              <a:rPr altLang="en-US" sz="2400" dirty="0" smtClean="0">
                <a:latin typeface="+mj-ea"/>
              </a:rPr>
              <a:t>面試</a:t>
            </a:r>
            <a:r>
              <a:rPr altLang="en-US" sz="2400" dirty="0">
                <a:latin typeface="+mj-ea"/>
              </a:rPr>
              <a:t>官在暗中觀察</a:t>
            </a:r>
            <a:r>
              <a:rPr altLang="en-US" sz="2400" dirty="0" smtClean="0">
                <a:latin typeface="+mj-ea"/>
              </a:rPr>
              <a:t>你</a:t>
            </a:r>
            <a:endParaRPr lang="en-US" altLang="zh-TW" sz="2400" dirty="0" smtClean="0">
              <a:latin typeface="+mj-ea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身體語言</a:t>
            </a:r>
            <a:r>
              <a:rPr lang="en-US" altLang="zh-TW" sz="2400" dirty="0">
                <a:latin typeface="微軟正黑體" pitchFamily="34" charset="-120"/>
              </a:rPr>
              <a:t>: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坐姿舉止端正，勿靠椅背，面帶微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笑</a:t>
            </a:r>
            <a:endParaRPr lang="en-US" altLang="zh-TW" sz="24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眼神正視，目光停留在發問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者，</a:t>
            </a:r>
            <a:r>
              <a:rPr altLang="en-US" sz="2400" dirty="0">
                <a:latin typeface="+mj-ea"/>
              </a:rPr>
              <a:t>眼神</a:t>
            </a:r>
            <a:r>
              <a:rPr lang="en-US" altLang="zh-TW" sz="2400" dirty="0">
                <a:latin typeface="+mj-ea"/>
              </a:rPr>
              <a:t>(</a:t>
            </a:r>
            <a:r>
              <a:rPr altLang="en-US" sz="2400" dirty="0">
                <a:latin typeface="+mj-ea"/>
              </a:rPr>
              <a:t>不要</a:t>
            </a:r>
            <a:r>
              <a:rPr altLang="en-US" sz="2400" dirty="0">
                <a:solidFill>
                  <a:schemeClr val="accent3"/>
                </a:solidFill>
                <a:latin typeface="+mj-ea"/>
              </a:rPr>
              <a:t>飄忽或閃爍</a:t>
            </a:r>
            <a:r>
              <a:rPr lang="en-US" altLang="zh-TW" sz="2400" dirty="0">
                <a:latin typeface="+mj-ea"/>
              </a:rPr>
              <a:t>)</a:t>
            </a:r>
            <a:r>
              <a:rPr altLang="en-US" sz="2400" dirty="0">
                <a:latin typeface="+mj-ea"/>
              </a:rPr>
              <a:t> 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+mj-ea"/>
              </a:rPr>
              <a:t>聲</a:t>
            </a:r>
            <a:r>
              <a:rPr altLang="en-US" sz="2400" dirty="0">
                <a:latin typeface="+mj-ea"/>
              </a:rPr>
              <a:t>音</a:t>
            </a:r>
            <a:r>
              <a:rPr lang="en-US" altLang="zh-TW" sz="2400" dirty="0">
                <a:latin typeface="+mj-ea"/>
              </a:rPr>
              <a:t>(</a:t>
            </a:r>
            <a:r>
              <a:rPr altLang="en-US" sz="2400" dirty="0">
                <a:latin typeface="+mj-ea"/>
              </a:rPr>
              <a:t>不要</a:t>
            </a:r>
            <a:r>
              <a:rPr altLang="en-US" sz="2400" dirty="0">
                <a:solidFill>
                  <a:schemeClr val="accent3"/>
                </a:solidFill>
                <a:latin typeface="+mj-ea"/>
              </a:rPr>
              <a:t>太小聲</a:t>
            </a:r>
            <a:r>
              <a:rPr altLang="en-US" sz="2400" dirty="0">
                <a:latin typeface="+mj-ea"/>
              </a:rPr>
              <a:t>或過於</a:t>
            </a:r>
            <a:r>
              <a:rPr altLang="en-US" sz="2400" dirty="0">
                <a:solidFill>
                  <a:schemeClr val="accent3"/>
                </a:solidFill>
                <a:latin typeface="+mj-ea"/>
              </a:rPr>
              <a:t>亢奮</a:t>
            </a:r>
            <a:r>
              <a:rPr lang="en-US" altLang="zh-TW" sz="2400" dirty="0" smtClean="0">
                <a:latin typeface="+mj-ea"/>
              </a:rPr>
              <a:t>)</a:t>
            </a:r>
            <a:endParaRPr lang="en-US" altLang="zh-TW" sz="24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+mj-ea"/>
              </a:rPr>
              <a:t>肢</a:t>
            </a:r>
            <a:r>
              <a:rPr altLang="en-US" sz="2400" dirty="0">
                <a:latin typeface="+mj-ea"/>
              </a:rPr>
              <a:t>體動作</a:t>
            </a:r>
            <a:r>
              <a:rPr lang="en-US" altLang="zh-TW" sz="2400" dirty="0">
                <a:latin typeface="+mj-ea"/>
              </a:rPr>
              <a:t>(</a:t>
            </a:r>
            <a:r>
              <a:rPr altLang="en-US" sz="2400" dirty="0">
                <a:latin typeface="+mj-ea"/>
              </a:rPr>
              <a:t>減少</a:t>
            </a:r>
            <a:r>
              <a:rPr altLang="en-US" sz="2400" dirty="0">
                <a:solidFill>
                  <a:schemeClr val="accent3"/>
                </a:solidFill>
                <a:latin typeface="+mj-ea"/>
              </a:rPr>
              <a:t>緊張</a:t>
            </a:r>
            <a:r>
              <a:rPr altLang="en-US" sz="2400" dirty="0">
                <a:latin typeface="+mj-ea"/>
              </a:rPr>
              <a:t>的表現及適當的</a:t>
            </a:r>
            <a:r>
              <a:rPr altLang="en-US" sz="2400" dirty="0">
                <a:solidFill>
                  <a:schemeClr val="accent3"/>
                </a:solidFill>
                <a:latin typeface="+mj-ea"/>
              </a:rPr>
              <a:t>手勢</a:t>
            </a:r>
            <a:r>
              <a:rPr altLang="en-US" sz="2400" dirty="0">
                <a:latin typeface="+mj-ea"/>
              </a:rPr>
              <a:t>引導說話</a:t>
            </a:r>
            <a:r>
              <a:rPr lang="en-US" altLang="zh-TW" sz="2400" dirty="0" smtClean="0">
                <a:latin typeface="+mj-ea"/>
              </a:rPr>
              <a:t>)</a:t>
            </a:r>
            <a:endParaRPr altLang="en-US" sz="2400" dirty="0"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6349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978400"/>
            <a:ext cx="256222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135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539750" y="476250"/>
            <a:ext cx="7777163" cy="4537075"/>
          </a:xfrm>
        </p:spPr>
        <p:txBody>
          <a:bodyPr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態度展現</a:t>
            </a:r>
            <a:r>
              <a:rPr lang="en-US" altLang="zh-TW" sz="2000" dirty="0">
                <a:latin typeface="微軟正黑體" pitchFamily="34" charset="-120"/>
              </a:rPr>
              <a:t>: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語氣肯定</a:t>
            </a:r>
            <a:r>
              <a:rPr altLang="en-US" sz="20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誠懇</a:t>
            </a:r>
            <a:endParaRPr altLang="en-US" sz="2000" dirty="0">
              <a:solidFill>
                <a:schemeClr val="accent3"/>
              </a:solidFill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展現</a:t>
            </a:r>
            <a:r>
              <a:rPr altLang="en-US" sz="20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謙和與自信</a:t>
            </a: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，而非自大</a:t>
            </a:r>
            <a:endParaRPr altLang="en-US" sz="20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熱誠、</a:t>
            </a:r>
            <a:r>
              <a:rPr altLang="en-US" sz="20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積極</a:t>
            </a: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與企圖感</a:t>
            </a:r>
            <a:endParaRPr altLang="en-US" sz="2000" dirty="0">
              <a:latin typeface="微軟正黑體" pitchFamily="34" charset="-120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應答展現</a:t>
            </a:r>
            <a:r>
              <a:rPr lang="en-US" altLang="zh-TW" sz="2000" dirty="0">
                <a:latin typeface="微軟正黑體" pitchFamily="34" charset="-120"/>
              </a:rPr>
              <a:t>:</a:t>
            </a:r>
            <a:endParaRPr altLang="en-US" sz="20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solidFill>
                  <a:schemeClr val="accent3"/>
                </a:solidFill>
                <a:latin typeface="+mj-ea"/>
              </a:rPr>
              <a:t>適當的回應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知之為知之，不知為不知是知也，要</a:t>
            </a:r>
            <a:r>
              <a:rPr altLang="en-US" sz="20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誠實</a:t>
            </a: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以對不要硬掰</a:t>
            </a:r>
            <a:endParaRPr altLang="en-US" sz="20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說明但不要陷入爭辯</a:t>
            </a:r>
            <a:endParaRPr altLang="en-US" sz="2000" dirty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+mj-ea"/>
              </a:rPr>
              <a:t>回答盡量以</a:t>
            </a:r>
            <a:r>
              <a:rPr altLang="en-US" sz="2000" dirty="0">
                <a:solidFill>
                  <a:schemeClr val="accent3"/>
                </a:solidFill>
                <a:latin typeface="+mj-ea"/>
              </a:rPr>
              <a:t>具體實例</a:t>
            </a:r>
            <a:r>
              <a:rPr altLang="en-US" sz="2000" dirty="0">
                <a:latin typeface="+mj-ea"/>
              </a:rPr>
              <a:t>，勿說空話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solidFill>
                  <a:schemeClr val="accent3"/>
                </a:solidFill>
                <a:latin typeface="+mj-ea"/>
              </a:rPr>
              <a:t>簡單扼要、有邏輯</a:t>
            </a:r>
            <a:r>
              <a:rPr altLang="en-US" sz="2000" dirty="0">
                <a:latin typeface="+mj-ea"/>
              </a:rPr>
              <a:t>（先講結論，再說原因）</a:t>
            </a:r>
            <a:endParaRPr altLang="en-US" sz="2000" dirty="0">
              <a:solidFill>
                <a:schemeClr val="accent3"/>
              </a:solidFill>
              <a:latin typeface="+mj-ea"/>
            </a:endParaRP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+mj-ea"/>
              </a:rPr>
              <a:t>避免</a:t>
            </a:r>
            <a:r>
              <a:rPr altLang="en-US" sz="2000" dirty="0">
                <a:solidFill>
                  <a:schemeClr val="accent3"/>
                </a:solidFill>
                <a:latin typeface="+mj-ea"/>
              </a:rPr>
              <a:t>批評前任主管</a:t>
            </a:r>
            <a:r>
              <a:rPr altLang="en-US" sz="2000" dirty="0">
                <a:latin typeface="+mj-ea"/>
              </a:rPr>
              <a:t>及工作</a:t>
            </a:r>
            <a:r>
              <a:rPr lang="en-US" altLang="zh-TW" sz="2000" dirty="0">
                <a:latin typeface="+mj-ea"/>
              </a:rPr>
              <a:t>(</a:t>
            </a:r>
            <a:r>
              <a:rPr altLang="en-US" sz="2000" dirty="0">
                <a:latin typeface="+mj-ea"/>
              </a:rPr>
              <a:t>吃不了苦、批評習慣</a:t>
            </a:r>
            <a:r>
              <a:rPr lang="en-US" altLang="zh-TW" sz="2000" dirty="0">
                <a:latin typeface="+mj-ea"/>
              </a:rPr>
              <a:t>)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000" dirty="0">
                <a:latin typeface="+mj-ea"/>
              </a:rPr>
              <a:t>避免</a:t>
            </a:r>
            <a:r>
              <a:rPr altLang="en-US" sz="2000" dirty="0">
                <a:solidFill>
                  <a:schemeClr val="accent3"/>
                </a:solidFill>
                <a:latin typeface="+mj-ea"/>
              </a:rPr>
              <a:t>過多口頭</a:t>
            </a:r>
            <a:r>
              <a:rPr altLang="en-US" sz="2000" dirty="0" smtClean="0">
                <a:solidFill>
                  <a:schemeClr val="accent3"/>
                </a:solidFill>
                <a:latin typeface="+mj-ea"/>
              </a:rPr>
              <a:t>禪</a:t>
            </a:r>
            <a:endParaRPr altLang="en-US" sz="2000" dirty="0"/>
          </a:p>
        </p:txBody>
      </p:sp>
      <p:pic>
        <p:nvPicPr>
          <p:cNvPr id="6451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797425"/>
            <a:ext cx="2747962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125538"/>
            <a:ext cx="8229600" cy="5040312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「專注交談」應該展現的行為</a:t>
            </a:r>
            <a:endParaRPr lang="en-US" altLang="zh-TW" dirty="0" smtClean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避免：東張西望、低頭沈思、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看手錶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等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做到：交談時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直視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對方眼睛、聆聽時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多點頭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、發出理解的聲音（如嗯</a:t>
            </a:r>
            <a:r>
              <a:rPr lang="en-US" altLang="zh-TW" dirty="0" smtClean="0">
                <a:latin typeface="微軟正黑體" pitchFamily="34" charset="-120"/>
              </a:rPr>
              <a:t>…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嗯哼</a:t>
            </a:r>
            <a:r>
              <a:rPr lang="en-US" altLang="zh-TW" dirty="0" smtClean="0">
                <a:latin typeface="微軟正黑體" pitchFamily="34" charset="-120"/>
              </a:rPr>
              <a:t>…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）、上半身微向前傾</a:t>
            </a:r>
            <a:endParaRPr lang="en-US" altLang="zh-TW" dirty="0" smtClean="0">
              <a:latin typeface="微軟正黑體" pitchFamily="34" charset="-120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endParaRPr lang="en-US" altLang="en-US" dirty="0" smtClean="0">
              <a:solidFill>
                <a:srgbClr val="0070C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 typeface="Wingdings" pitchFamily="2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「舉止端正」應該展現的行為</a:t>
            </a:r>
            <a:endParaRPr lang="en-US" altLang="zh-TW" dirty="0" smtClean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切忌：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抖腳、翹腿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、雙手托腮、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雙臂交叉胸前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斜靠椅背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等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避免：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甩筆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、歪頭、聳肩、咬指甲、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吐舌頭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、撥領帶、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玩頭髮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或手插褲袋等小動作</a:t>
            </a:r>
          </a:p>
          <a:p>
            <a:pPr eaLnBrk="1" hangingPunct="1">
              <a:lnSpc>
                <a:spcPct val="110000"/>
              </a:lnSpc>
              <a:spcBef>
                <a:spcPts val="0"/>
              </a:spcBef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做到：椅子坐前</a:t>
            </a:r>
            <a:r>
              <a:rPr lang="en-US" altLang="zh-TW" dirty="0" smtClean="0">
                <a:latin typeface="微軟正黑體" pitchFamily="34" charset="-120"/>
              </a:rPr>
              <a:t>1/2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lang="en-US" altLang="zh-TW" dirty="0" smtClean="0">
                <a:latin typeface="微軟正黑體" pitchFamily="34" charset="-120"/>
              </a:rPr>
              <a:t>2/3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，自然地挺胸，勿駝背。雙手自然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放在雙腿上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靠在桌上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或適時</a:t>
            </a:r>
            <a:r>
              <a:rPr altLang="en-US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做筆記</a:t>
            </a:r>
            <a:endParaRPr altLang="en-US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撇步一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「謙和有禮」應該展現的行為</a:t>
            </a:r>
            <a:endParaRPr lang="en-US" altLang="zh-TW" dirty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進門前打招呼：進門前應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先敲門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，主動和主管打招呼。如果主管較你晚進來，要起立迎接，主管沒坐下前，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不宜先坐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。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多說「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您好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」「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請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」「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謝謝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」「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對不起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」</a:t>
            </a:r>
            <a:br>
              <a:rPr altLang="en-US" dirty="0">
                <a:latin typeface="微軟正黑體" pitchFamily="34" charset="-120"/>
                <a:ea typeface="微軟正黑體" pitchFamily="34" charset="-120"/>
              </a:rPr>
            </a:b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「您好」，我是</a:t>
            </a:r>
            <a:r>
              <a:rPr lang="en-US" altLang="zh-TW" dirty="0">
                <a:latin typeface="微軟正黑體" pitchFamily="34" charset="-120"/>
              </a:rPr>
              <a:t>XXX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en-US" altLang="zh-TW" dirty="0">
                <a:latin typeface="微軟正黑體" pitchFamily="34" charset="-120"/>
              </a:rPr>
              <a:t>…</a:t>
            </a:r>
            <a:br>
              <a:rPr lang="en-US" altLang="zh-TW" dirty="0">
                <a:latin typeface="微軟正黑體" pitchFamily="34" charset="-120"/>
              </a:rPr>
            </a:br>
            <a:r>
              <a:rPr lang="en-US" altLang="zh-TW" dirty="0">
                <a:latin typeface="微軟正黑體" pitchFamily="34" charset="-120"/>
              </a:rPr>
              <a:t>…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以上是我的自我介紹，「謝謝」！</a:t>
            </a:r>
            <a:br>
              <a:rPr altLang="en-US" dirty="0">
                <a:latin typeface="微軟正黑體" pitchFamily="34" charset="-120"/>
                <a:ea typeface="微軟正黑體" pitchFamily="34" charset="-120"/>
              </a:rPr>
            </a:b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「對不起」，我沒有聽清楚您的問題，可否「請」 「您」再簡單說明一次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結束時的握手：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不用主動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跟主管握手，視主管反應而定，若需握手，則要有合適的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力度</a:t>
            </a:r>
            <a:endParaRPr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/>
              <a:t>撇步二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810125"/>
          </a:xfrm>
        </p:spPr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「活力自信」應該展現的行為</a:t>
            </a:r>
            <a:endParaRPr lang="en-US" altLang="zh-TW" dirty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精神抖擻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全身充滿活力的感覺</a:t>
            </a:r>
            <a:endParaRPr lang="en-US" altLang="en-US" dirty="0" smtClean="0">
              <a:latin typeface="微軟正黑體" pitchFamily="34" charset="-120"/>
              <a:ea typeface="微軟正黑體" pitchFamily="34" charset="-12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面談前不要熬夜喔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，不然就多喝幾杯咖啡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吧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。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若主管提到工作壓力很大或難度很高時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，要很肯定的說</a:t>
            </a:r>
            <a:r>
              <a:rPr altLang="en-US" dirty="0" smtClean="0">
                <a:latin typeface="標楷體"/>
                <a:ea typeface="標楷體"/>
              </a:rPr>
              <a:t>「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我會很努力學習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，我不怕累，相信會克服這些困難</a:t>
            </a:r>
            <a:r>
              <a:rPr lang="en-US" altLang="zh-TW" dirty="0" smtClean="0">
                <a:latin typeface="微軟正黑體" pitchFamily="34" charset="-120"/>
              </a:rPr>
              <a:t>…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altLang="en-US" dirty="0" smtClean="0">
                <a:latin typeface="微軟正黑體"/>
                <a:ea typeface="微軟正黑體"/>
              </a:rPr>
              <a:t>」</a:t>
            </a:r>
            <a:endParaRPr lang="en-US" altLang="zh-TW" dirty="0">
              <a:latin typeface="微軟正黑體" pitchFamily="34" charset="-12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在回答主管任何問題時，都能展現出從容不魄的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氣度。</a:t>
            </a:r>
            <a:endParaRPr lang="en-US" altLang="en-US" dirty="0" smtClean="0">
              <a:latin typeface="微軟正黑體" pitchFamily="34" charset="-120"/>
              <a:ea typeface="微軟正黑體" pitchFamily="34" charset="-12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不善言詞的人也要努力讓對方瞭解你所表達的意思與能力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，不需害怕、退縮，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誠意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可以彌補技巧的不足。 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/>
              <a:t>撇</a:t>
            </a:r>
            <a:r>
              <a:rPr altLang="en-US" dirty="0" smtClean="0"/>
              <a:t>步三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「誠懇實在」應該展現的行為</a:t>
            </a:r>
            <a:endParaRPr lang="en-US" altLang="zh-TW" dirty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要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強調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自己的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優良事蹟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，但勿過份誇耀：</a:t>
            </a:r>
            <a:br>
              <a:rPr altLang="en-US" dirty="0">
                <a:latin typeface="微軟正黑體" pitchFamily="34" charset="-120"/>
                <a:ea typeface="微軟正黑體" pitchFamily="34" charset="-120"/>
              </a:rPr>
            </a:br>
            <a:r>
              <a:rPr lang="en-US" altLang="zh-TW" dirty="0">
                <a:latin typeface="微軟正黑體" pitchFamily="34" charset="-120"/>
              </a:rPr>
              <a:t>…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曾在</a:t>
            </a:r>
            <a:r>
              <a:rPr lang="en-US" altLang="zh-TW" dirty="0">
                <a:latin typeface="微軟正黑體" pitchFamily="34" charset="-120"/>
              </a:rPr>
              <a:t>XX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銀行做過信用卡的電銷，業績達成率超過</a:t>
            </a:r>
            <a:r>
              <a:rPr lang="en-US" altLang="zh-TW" dirty="0">
                <a:latin typeface="微軟正黑體" pitchFamily="34" charset="-120"/>
              </a:rPr>
              <a:t>100%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，一方面是覺得自己個性很適合，一方面是主管及同事都很支持我，給我很多指導。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坦然面對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自己的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不足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：</a:t>
            </a:r>
            <a:br>
              <a:rPr altLang="en-US" dirty="0">
                <a:latin typeface="微軟正黑體" pitchFamily="34" charset="-120"/>
                <a:ea typeface="微軟正黑體" pitchFamily="34" charset="-120"/>
              </a:rPr>
            </a:b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不懂或答不出的問題須坦白承認，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不要硬坳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。被問到自己的缺點或失敗經驗時，要能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坦然回答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，不要支支吾吾（事先要準備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）</a:t>
            </a:r>
            <a:endParaRPr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59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/>
              <a:t>撇</a:t>
            </a:r>
            <a:r>
              <a:rPr altLang="en-US" dirty="0" smtClean="0"/>
              <a:t>步四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>
            <a:noAutofit/>
          </a:bodyPr>
          <a:lstStyle/>
          <a:p>
            <a:pPr marL="0" indent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  <a:defRPr/>
            </a:pPr>
            <a:r>
              <a:rPr altLang="en-US" dirty="0" smtClean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「主動積極」應該展現的行為</a:t>
            </a:r>
            <a:endParaRPr lang="en-US" altLang="zh-TW" dirty="0">
              <a:solidFill>
                <a:srgbClr val="0070C0"/>
              </a:solidFill>
              <a:latin typeface="微軟正黑體" pitchFamily="34" charset="-12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主動詢問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詳細的工作內容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：別忘了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自己要先做功課</a:t>
            </a:r>
            <a:endParaRPr altLang="en-US" dirty="0">
              <a:solidFill>
                <a:schemeClr val="accent3"/>
              </a:solidFill>
              <a:latin typeface="微軟正黑體" pitchFamily="34" charset="-120"/>
              <a:ea typeface="微軟正黑體" pitchFamily="34" charset="-12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強調自己對該公司</a:t>
            </a:r>
            <a:r>
              <a:rPr lang="en-US" altLang="zh-TW" dirty="0">
                <a:latin typeface="微軟正黑體" pitchFamily="34" charset="-120"/>
              </a:rPr>
              <a:t>/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機構或該職務的嚮往</a:t>
            </a: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：別忘了</a:t>
            </a:r>
            <a:r>
              <a:rPr altLang="en-US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自己要先做功課</a:t>
            </a:r>
            <a:endParaRPr lang="en-US" altLang="en-US" dirty="0" smtClean="0">
              <a:solidFill>
                <a:schemeClr val="accent3"/>
              </a:solidFill>
              <a:latin typeface="微軟正黑體" pitchFamily="34" charset="-120"/>
              <a:ea typeface="微軟正黑體" pitchFamily="34" charset="-12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dirty="0" smtClean="0">
                <a:latin typeface="微軟正黑體" pitchFamily="34" charset="-120"/>
                <a:ea typeface="微軟正黑體" pitchFamily="34" charset="-120"/>
              </a:rPr>
              <a:t>表達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自己對工作的期許或自我成長的計畫：顯示你對這份工作是認真的，有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很高的動機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想要應徵上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endParaRPr lang="en-US" altLang="zh-TW" dirty="0">
              <a:solidFill>
                <a:schemeClr val="accent3"/>
              </a:solidFill>
              <a:latin typeface="微軟正黑體" pitchFamily="34" charset="-120"/>
            </a:endParaRPr>
          </a:p>
        </p:txBody>
      </p:sp>
      <p:sp>
        <p:nvSpPr>
          <p:cNvPr id="46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/>
              <a:t>撇</a:t>
            </a:r>
            <a:r>
              <a:rPr altLang="en-US" dirty="0" smtClean="0"/>
              <a:t>步五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altLang="en-US" dirty="0"/>
              <a:t>面試的技巧</a:t>
            </a:r>
            <a:r>
              <a:rPr lang="en-US" altLang="zh-TW" dirty="0"/>
              <a:t>-</a:t>
            </a:r>
            <a:r>
              <a:rPr altLang="en-US" dirty="0" smtClean="0"/>
              <a:t>面試後</a:t>
            </a:r>
            <a:endParaRPr altLang="en-US" dirty="0"/>
          </a:p>
        </p:txBody>
      </p:sp>
      <p:sp>
        <p:nvSpPr>
          <p:cNvPr id="6" name="內容版面配置區 1"/>
          <p:cNvSpPr>
            <a:spLocks noGrp="1"/>
          </p:cNvSpPr>
          <p:nvPr>
            <p:ph idx="1"/>
          </p:nvPr>
        </p:nvSpPr>
        <p:spPr bwMode="auto">
          <a:xfrm>
            <a:off x="468313" y="942975"/>
            <a:ext cx="7993062" cy="4454525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>
                <a:latin typeface="+mj-ea"/>
              </a:rPr>
              <a:t>結果</a:t>
            </a:r>
            <a:r>
              <a:rPr altLang="en-US" sz="2800" dirty="0">
                <a:solidFill>
                  <a:schemeClr val="accent3"/>
                </a:solidFill>
                <a:latin typeface="+mj-ea"/>
              </a:rPr>
              <a:t>公布前</a:t>
            </a:r>
            <a:r>
              <a:rPr lang="en-US" altLang="zh-TW" sz="2800" dirty="0">
                <a:solidFill>
                  <a:schemeClr val="accent3"/>
                </a:solidFill>
                <a:latin typeface="+mj-ea"/>
              </a:rPr>
              <a:t>—</a:t>
            </a:r>
            <a:r>
              <a:rPr altLang="en-US" sz="2800" dirty="0">
                <a:solidFill>
                  <a:schemeClr val="accent3"/>
                </a:solidFill>
                <a:latin typeface="+mj-ea"/>
              </a:rPr>
              <a:t>適時關切面試結果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致電</a:t>
            </a:r>
            <a:r>
              <a:rPr lang="en-US" altLang="zh-TW" dirty="0">
                <a:latin typeface="微軟正黑體" pitchFamily="34" charset="-120"/>
              </a:rPr>
              <a:t>/mail</a:t>
            </a: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人事單位或主管關心面試結果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表達感謝之意，還可再補充說明面談中之未盡事宜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dirty="0">
                <a:latin typeface="微軟正黑體" pitchFamily="34" charset="-120"/>
                <a:ea typeface="微軟正黑體" pitchFamily="34" charset="-120"/>
              </a:rPr>
              <a:t>千萬</a:t>
            </a:r>
            <a:r>
              <a:rPr altLang="en-US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不要過於頻繁</a:t>
            </a:r>
            <a:endParaRPr lang="en-US" altLang="zh-TW" dirty="0">
              <a:solidFill>
                <a:schemeClr val="accent3"/>
              </a:solidFill>
              <a:latin typeface="微軟正黑體" pitchFamily="34" charset="-120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>
                <a:latin typeface="微軟正黑體" pitchFamily="34" charset="-120"/>
                <a:ea typeface="微軟正黑體" pitchFamily="34" charset="-120"/>
              </a:rPr>
              <a:t>結果</a:t>
            </a:r>
            <a:r>
              <a:rPr altLang="en-US" sz="28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公布後</a:t>
            </a:r>
            <a:r>
              <a:rPr lang="en-US" altLang="zh-TW" sz="2800" dirty="0">
                <a:solidFill>
                  <a:schemeClr val="accent3"/>
                </a:solidFill>
                <a:latin typeface="微軟正黑體" pitchFamily="34" charset="-120"/>
              </a:rPr>
              <a:t>—</a:t>
            </a:r>
            <a:r>
              <a:rPr altLang="en-US" sz="28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沒有錄取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誠心檢討失利原因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表達感謝之意（可去電</a:t>
            </a:r>
            <a:r>
              <a:rPr lang="en-US" altLang="zh-TW" sz="2400" dirty="0">
                <a:latin typeface="微軟正黑體" pitchFamily="34" charset="-120"/>
              </a:rPr>
              <a:t>/mail/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小卡片企業感謝給予面試機會）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心理調適：失敗乃成功之母，一次練習機會、增廣見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聞</a:t>
            </a:r>
            <a:endParaRPr lang="en-US" altLang="en-US" sz="2400" dirty="0" smtClean="0">
              <a:latin typeface="+mj-ea"/>
            </a:endParaRPr>
          </a:p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800" dirty="0">
                <a:latin typeface="微軟正黑體" pitchFamily="34" charset="-120"/>
                <a:ea typeface="微軟正黑體" pitchFamily="34" charset="-120"/>
              </a:rPr>
              <a:t>結果</a:t>
            </a:r>
            <a:r>
              <a:rPr altLang="en-US" sz="28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公布後</a:t>
            </a:r>
            <a:r>
              <a:rPr lang="en-US" altLang="zh-TW" sz="2800" dirty="0">
                <a:solidFill>
                  <a:schemeClr val="accent3"/>
                </a:solidFill>
                <a:latin typeface="微軟正黑體" pitchFamily="34" charset="-120"/>
              </a:rPr>
              <a:t>—</a:t>
            </a:r>
            <a:r>
              <a:rPr altLang="en-US" sz="28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多家錄取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誠實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告知，留下好印象，且預留後路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綜合評估、多方打聽、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盡快回覆</a:t>
            </a:r>
          </a:p>
          <a:p>
            <a:pPr lvl="1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到職前準備：證件、居所、體檢、職前訓練、銀行戶頭、交通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等</a:t>
            </a:r>
            <a:endParaRPr altLang="en-US" sz="2400" dirty="0">
              <a:latin typeface="+mj-ea"/>
            </a:endParaRP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229225"/>
            <a:ext cx="2105025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Q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69"/>
          <a:stretch>
            <a:fillRect/>
          </a:stretch>
        </p:blipFill>
        <p:spPr bwMode="auto">
          <a:xfrm>
            <a:off x="865188" y="1700213"/>
            <a:ext cx="785018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865188" y="1628775"/>
            <a:ext cx="3384550" cy="3024188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kumimoji="0" lang="zh-TW" altLang="en-US">
              <a:latin typeface="Lucida Sans Unicode" pitchFamily="34" charset="0"/>
              <a:ea typeface="微軟正黑體" pitchFamily="34" charset="-12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357813" y="6072188"/>
            <a:ext cx="3535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TW" altLang="en-US" sz="1600">
                <a:ea typeface="微軟正黑體" pitchFamily="34" charset="-120"/>
              </a:rPr>
              <a:t>資料來源：</a:t>
            </a:r>
            <a:r>
              <a:rPr kumimoji="0" lang="en-US" altLang="zh-TW" sz="1600">
                <a:ea typeface="微軟正黑體" pitchFamily="34" charset="-120"/>
              </a:rPr>
              <a:t>Career</a:t>
            </a:r>
            <a:r>
              <a:rPr kumimoji="0" lang="zh-TW" altLang="en-US" sz="1600">
                <a:ea typeface="微軟正黑體" pitchFamily="34" charset="-120"/>
              </a:rPr>
              <a:t>就業情報</a:t>
            </a:r>
            <a:endParaRPr kumimoji="0" lang="en-US" altLang="zh-TW" sz="1600">
              <a:ea typeface="微軟正黑體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altLang="en-US" dirty="0" smtClean="0"/>
              <a:t>企業招募新人重視的特質</a:t>
            </a:r>
            <a:endParaRPr altLang="en-US" dirty="0"/>
          </a:p>
        </p:txBody>
      </p:sp>
      <p:sp>
        <p:nvSpPr>
          <p:cNvPr id="76806" name="內容版面配置區 1"/>
          <p:cNvSpPr>
            <a:spLocks noGrp="1"/>
          </p:cNvSpPr>
          <p:nvPr>
            <p:ph idx="1"/>
          </p:nvPr>
        </p:nvSpPr>
        <p:spPr bwMode="auto">
          <a:xfrm>
            <a:off x="636588" y="4718050"/>
            <a:ext cx="8229600" cy="123190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altLang="en-US" dirty="0" smtClean="0">
                <a:ea typeface="微軟正黑體" pitchFamily="34" charset="-120"/>
              </a:rPr>
              <a:t>最重要的是</a:t>
            </a:r>
            <a:r>
              <a:rPr altLang="en-US" dirty="0" smtClean="0">
                <a:solidFill>
                  <a:schemeClr val="accent3"/>
                </a:solidFill>
                <a:ea typeface="微軟正黑體" pitchFamily="34" charset="-120"/>
              </a:rPr>
              <a:t>主動積極</a:t>
            </a:r>
            <a:r>
              <a:rPr altLang="en-US" dirty="0" smtClean="0">
                <a:ea typeface="微軟正黑體" pitchFamily="34" charset="-120"/>
              </a:rPr>
              <a:t>的特質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altLang="en-US" dirty="0" smtClean="0">
                <a:solidFill>
                  <a:srgbClr val="0070C0"/>
                </a:solidFill>
                <a:ea typeface="微軟正黑體" pitchFamily="34" charset="-120"/>
              </a:rPr>
              <a:t>專業能力排名第六名</a:t>
            </a:r>
            <a:endParaRPr lang="en-US" altLang="zh-TW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38687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altLang="en-US" sz="2800" dirty="0">
                <a:solidFill>
                  <a:srgbClr val="00B050"/>
                </a:solidFill>
                <a:latin typeface="+mj-ea"/>
              </a:rPr>
              <a:t>你為什麼想應徵我們公司</a:t>
            </a:r>
            <a:r>
              <a:rPr lang="en-US" altLang="zh-TW" sz="2800" dirty="0">
                <a:solidFill>
                  <a:srgbClr val="00B050"/>
                </a:solidFill>
                <a:latin typeface="+mj-ea"/>
              </a:rPr>
              <a:t>/</a:t>
            </a:r>
            <a:r>
              <a:rPr altLang="en-US" sz="2800" dirty="0">
                <a:solidFill>
                  <a:srgbClr val="00B050"/>
                </a:solidFill>
                <a:latin typeface="+mj-ea"/>
              </a:rPr>
              <a:t>這份工作</a:t>
            </a:r>
            <a:endParaRPr lang="en-US" altLang="zh-TW" sz="2800" dirty="0">
              <a:solidFill>
                <a:srgbClr val="00B050"/>
              </a:solidFill>
              <a:latin typeface="+mj-ea"/>
            </a:endParaRPr>
          </a:p>
          <a:p>
            <a:pPr lvl="1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altLang="en-US" sz="2400" dirty="0" smtClean="0">
                <a:latin typeface="+mj-ea"/>
              </a:rPr>
              <a:t>作法</a:t>
            </a:r>
            <a:r>
              <a:rPr altLang="en-US" sz="2400" dirty="0" smtClean="0">
                <a:latin typeface="微軟正黑體"/>
                <a:ea typeface="微軟正黑體"/>
              </a:rPr>
              <a:t>：</a:t>
            </a:r>
            <a:endParaRPr lang="en-US" altLang="zh-TW" sz="2400" dirty="0" smtClean="0">
              <a:latin typeface="微軟正黑體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sz="2200" dirty="0" smtClean="0">
                <a:latin typeface="+mj-ea"/>
              </a:rPr>
              <a:t>上網</a:t>
            </a:r>
            <a:r>
              <a:rPr altLang="en-US" sz="2200" dirty="0">
                <a:latin typeface="+mj-ea"/>
              </a:rPr>
              <a:t>查詢該公司的網頁，了解</a:t>
            </a:r>
            <a:r>
              <a:rPr altLang="en-US" sz="2200" dirty="0">
                <a:solidFill>
                  <a:schemeClr val="accent3"/>
                </a:solidFill>
                <a:latin typeface="+mj-ea"/>
              </a:rPr>
              <a:t>產品及</a:t>
            </a:r>
            <a:r>
              <a:rPr altLang="en-US" sz="2200" dirty="0" smtClean="0">
                <a:solidFill>
                  <a:schemeClr val="accent3"/>
                </a:solidFill>
                <a:latin typeface="+mj-ea"/>
              </a:rPr>
              <a:t>服務</a:t>
            </a:r>
            <a:endParaRPr lang="en-US" altLang="zh-TW" sz="2200" dirty="0" smtClean="0">
              <a:solidFill>
                <a:schemeClr val="accent3"/>
              </a:solidFill>
              <a:latin typeface="+mj-ea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dirty="0" smtClean="0">
                <a:latin typeface="+mj-ea"/>
              </a:rPr>
              <a:t>了解</a:t>
            </a:r>
            <a:r>
              <a:rPr altLang="en-US" dirty="0">
                <a:latin typeface="+mj-ea"/>
              </a:rPr>
              <a:t>該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職務</a:t>
            </a:r>
            <a:r>
              <a:rPr altLang="en-US" dirty="0">
                <a:latin typeface="+mj-ea"/>
              </a:rPr>
              <a:t>所需的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知識、技能、個性、態度</a:t>
            </a:r>
          </a:p>
          <a:p>
            <a:pPr lvl="1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altLang="en-US" sz="2400" dirty="0">
                <a:latin typeface="+mj-ea"/>
              </a:rPr>
              <a:t>回答技巧</a:t>
            </a:r>
            <a:r>
              <a:rPr altLang="en-US" sz="2400" dirty="0" smtClean="0">
                <a:latin typeface="+mj-ea"/>
              </a:rPr>
              <a:t>：</a:t>
            </a:r>
            <a:endParaRPr lang="en-US" altLang="zh-TW" sz="2400" dirty="0" smtClean="0">
              <a:latin typeface="+mj-ea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j-ea"/>
              </a:rPr>
              <a:t>認同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該公司的</a:t>
            </a:r>
            <a:r>
              <a:rPr altLang="en-US" dirty="0" smtClean="0">
                <a:solidFill>
                  <a:schemeClr val="accent3"/>
                </a:solidFill>
                <a:latin typeface="+mj-ea"/>
              </a:rPr>
              <a:t>理念</a:t>
            </a:r>
            <a:endParaRPr lang="en-US" altLang="zh-TW" dirty="0" smtClean="0">
              <a:solidFill>
                <a:schemeClr val="accent3"/>
              </a:solidFill>
              <a:latin typeface="+mj-ea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j-ea"/>
              </a:rPr>
              <a:t>喜歡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公司的產品及</a:t>
            </a:r>
            <a:r>
              <a:rPr altLang="en-US" dirty="0" smtClean="0">
                <a:solidFill>
                  <a:schemeClr val="accent3"/>
                </a:solidFill>
                <a:latin typeface="+mj-ea"/>
              </a:rPr>
              <a:t>服務</a:t>
            </a:r>
            <a:endParaRPr lang="en-US" altLang="zh-TW" dirty="0" smtClean="0">
              <a:solidFill>
                <a:schemeClr val="accent3"/>
              </a:solidFill>
              <a:latin typeface="+mj-ea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j-ea"/>
              </a:rPr>
              <a:t>自己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的能力符合該職務的</a:t>
            </a:r>
            <a:r>
              <a:rPr altLang="en-US" dirty="0" smtClean="0">
                <a:solidFill>
                  <a:schemeClr val="accent3"/>
                </a:solidFill>
                <a:latin typeface="+mj-ea"/>
              </a:rPr>
              <a:t>需要</a:t>
            </a:r>
            <a:endParaRPr lang="en-US" altLang="zh-TW" dirty="0" smtClean="0">
              <a:solidFill>
                <a:schemeClr val="accent3"/>
              </a:solidFill>
              <a:latin typeface="+mj-ea"/>
            </a:endParaRPr>
          </a:p>
          <a:p>
            <a:pPr lvl="2"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altLang="en-US" dirty="0" smtClean="0">
                <a:solidFill>
                  <a:schemeClr val="accent3"/>
                </a:solidFill>
                <a:latin typeface="+mj-ea"/>
              </a:rPr>
              <a:t>具體</a:t>
            </a:r>
            <a:r>
              <a:rPr altLang="en-US" dirty="0">
                <a:solidFill>
                  <a:schemeClr val="accent3"/>
                </a:solidFill>
                <a:latin typeface="+mj-ea"/>
              </a:rPr>
              <a:t>例子</a:t>
            </a:r>
          </a:p>
          <a:p>
            <a:pPr fontAlgn="auto">
              <a:lnSpc>
                <a:spcPct val="150000"/>
              </a:lnSpc>
              <a:spcBef>
                <a:spcPct val="50000"/>
              </a:spcBef>
              <a:spcAft>
                <a:spcPts val="0"/>
              </a:spcAft>
              <a:defRPr/>
            </a:pPr>
            <a:endParaRPr altLang="en-US" sz="2800" dirty="0">
              <a:latin typeface="+mj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defRPr/>
            </a:pPr>
            <a:r>
              <a:rPr altLang="en-US" dirty="0" smtClean="0"/>
              <a:t>面試必考</a:t>
            </a:r>
            <a:r>
              <a:rPr altLang="en-US" dirty="0"/>
              <a:t>題</a:t>
            </a:r>
            <a:r>
              <a:rPr altLang="en-US" dirty="0" smtClean="0"/>
              <a:t>一</a:t>
            </a:r>
            <a:endParaRPr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825" y="3833813"/>
            <a:ext cx="3270250" cy="2611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內容版面配置區 1"/>
          <p:cNvSpPr>
            <a:spLocks noGrp="1"/>
          </p:cNvSpPr>
          <p:nvPr>
            <p:ph idx="1"/>
          </p:nvPr>
        </p:nvSpPr>
        <p:spPr bwMode="auto">
          <a:xfrm>
            <a:off x="395288" y="1268413"/>
            <a:ext cx="8229600" cy="4108450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Bef>
                <a:spcPct val="0"/>
              </a:spcBef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你有什麼優、缺點</a:t>
            </a:r>
            <a:r>
              <a:rPr lang="en-US" altLang="zh-TW" sz="2800" dirty="0" smtClean="0">
                <a:solidFill>
                  <a:srgbClr val="00B050"/>
                </a:solidFill>
                <a:latin typeface="微軟正黑體" pitchFamily="34" charset="-120"/>
              </a:rPr>
              <a:t>?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altLang="en-US" sz="20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作法</a:t>
            </a:r>
            <a:r>
              <a:rPr lang="en-US" altLang="zh-TW" sz="2000" dirty="0" smtClean="0">
                <a:solidFill>
                  <a:srgbClr val="000000"/>
                </a:solidFill>
                <a:latin typeface="微軟正黑體" pitchFamily="34" charset="-120"/>
              </a:rPr>
              <a:t>: </a:t>
            </a:r>
            <a:r>
              <a:rPr altLang="en-US" sz="18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回答該</a:t>
            </a:r>
            <a:r>
              <a:rPr altLang="en-US" sz="18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職務所需要的特質與優點</a:t>
            </a:r>
            <a:r>
              <a:rPr altLang="en-US" sz="24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      </a:t>
            </a:r>
          </a:p>
          <a:p>
            <a:pPr lvl="1" eaLnBrk="1" hangingPunct="1">
              <a:lnSpc>
                <a:spcPct val="150000"/>
              </a:lnSpc>
              <a:spcBef>
                <a:spcPct val="0"/>
              </a:spcBef>
              <a:defRPr/>
            </a:pPr>
            <a:r>
              <a:rPr altLang="en-US" sz="20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回答技巧：</a:t>
            </a:r>
            <a:endParaRPr lang="en-US" altLang="zh-TW" sz="2000" dirty="0" smtClean="0">
              <a:solidFill>
                <a:srgbClr val="000000"/>
              </a:solidFill>
              <a:latin typeface="微軟正黑體" pitchFamily="34" charset="-120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defRPr/>
            </a:pPr>
            <a:r>
              <a:rPr altLang="en-US" sz="18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例如這份公司最需要的是細心與耐心，如果優點剛好是細心與耐心，面試官會感到你是他要的人才</a:t>
            </a:r>
            <a:endParaRPr lang="en-US" altLang="zh-TW" sz="1800" dirty="0" smtClean="0">
              <a:solidFill>
                <a:srgbClr val="000000"/>
              </a:solidFill>
              <a:latin typeface="微軟正黑體" pitchFamily="34" charset="-120"/>
            </a:endParaRPr>
          </a:p>
          <a:p>
            <a:pPr lvl="2" eaLnBrk="1" hangingPunct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defRPr/>
            </a:pPr>
            <a:r>
              <a:rPr altLang="en-US" sz="18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面試官可能會問缺點，要先準備一個</a:t>
            </a:r>
            <a:r>
              <a:rPr altLang="en-US" sz="18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跟工作無關</a:t>
            </a:r>
            <a:r>
              <a:rPr altLang="en-US" sz="18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痛癢的缺點例子</a:t>
            </a:r>
            <a:endParaRPr altLang="en-US" sz="18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en-US" dirty="0" smtClean="0"/>
              <a:t>面試必考題二</a:t>
            </a:r>
            <a:endParaRPr altLang="en-US" dirty="0"/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163" y="4292600"/>
            <a:ext cx="2878137" cy="23098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68313" y="915988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你的期待薪資為何？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altLang="en-US" sz="24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作法</a:t>
            </a:r>
            <a:r>
              <a:rPr lang="en-US" altLang="zh-TW" sz="2400" dirty="0" smtClean="0">
                <a:solidFill>
                  <a:srgbClr val="000000"/>
                </a:solidFill>
                <a:latin typeface="微軟正黑體" pitchFamily="34" charset="-120"/>
              </a:rPr>
              <a:t>: </a:t>
            </a:r>
            <a:r>
              <a:rPr altLang="en-US" sz="22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收集</a:t>
            </a:r>
            <a:r>
              <a:rPr altLang="en-US" sz="22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市場行情</a:t>
            </a:r>
            <a:endParaRPr lang="en-US" altLang="zh-TW" sz="22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altLang="en-US" sz="2400" dirty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回答技巧：</a:t>
            </a:r>
            <a:endParaRPr lang="en-US" altLang="zh-TW" sz="2400" dirty="0">
              <a:solidFill>
                <a:srgbClr val="000000"/>
              </a:solidFill>
              <a:latin typeface="微軟正黑體" pitchFamily="34" charset="-120"/>
            </a:endParaRPr>
          </a:p>
          <a:p>
            <a:pPr lvl="2" eaLnBrk="1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defRPr/>
            </a:pPr>
            <a:r>
              <a:rPr altLang="en-US" sz="22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如果沒把握，可回答</a:t>
            </a:r>
            <a:r>
              <a:rPr altLang="en-US" sz="22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依公司規定</a:t>
            </a:r>
            <a:endParaRPr lang="en-US" altLang="zh-TW" sz="22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2" eaLnBrk="1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defRPr/>
            </a:pPr>
            <a:r>
              <a:rPr altLang="en-US" sz="22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rPr>
              <a:t>也可回答：根據我的了解，該職務的薪資大約○○○左右，但不知道貴公司如何？</a:t>
            </a:r>
            <a:endParaRPr altLang="en-US" sz="22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defRPr/>
            </a:pPr>
            <a:r>
              <a:rPr altLang="en-US" dirty="0" smtClean="0"/>
              <a:t>面試必考題三</a:t>
            </a:r>
            <a:endParaRPr altLang="en-US" dirty="0"/>
          </a:p>
        </p:txBody>
      </p:sp>
      <p:sp>
        <p:nvSpPr>
          <p:cNvPr id="4" name="圓角矩形 3">
            <a:hlinkClick r:id="rId2" action="ppaction://hlinksldjump"/>
          </p:cNvPr>
          <p:cNvSpPr/>
          <p:nvPr/>
        </p:nvSpPr>
        <p:spPr>
          <a:xfrm>
            <a:off x="3563888" y="6118408"/>
            <a:ext cx="2664296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1400" dirty="0"/>
              <a:t>附錄</a:t>
            </a:r>
            <a:r>
              <a:rPr lang="en-US" altLang="zh-TW" sz="1400" dirty="0"/>
              <a:t>1</a:t>
            </a:r>
            <a:r>
              <a:rPr lang="zh-TW" altLang="en-US" sz="1400" dirty="0">
                <a:latin typeface="新細明體"/>
                <a:ea typeface="新細明體"/>
              </a:rPr>
              <a:t>：</a:t>
            </a:r>
            <a:r>
              <a:rPr lang="zh-TW" altLang="en-US" sz="1400" dirty="0">
                <a:latin typeface="微軟正黑體"/>
              </a:rPr>
              <a:t>新鮮人</a:t>
            </a:r>
            <a:r>
              <a:rPr lang="zh-TW" altLang="en-US" sz="1400" dirty="0"/>
              <a:t>常見面試考題</a:t>
            </a:r>
          </a:p>
        </p:txBody>
      </p:sp>
      <p:sp>
        <p:nvSpPr>
          <p:cNvPr id="5" name="圓角矩形 4">
            <a:hlinkClick r:id="rId3" action="ppaction://hlinksldjump"/>
          </p:cNvPr>
          <p:cNvSpPr/>
          <p:nvPr/>
        </p:nvSpPr>
        <p:spPr>
          <a:xfrm>
            <a:off x="6372200" y="6093296"/>
            <a:ext cx="2664296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1400" dirty="0"/>
              <a:t>附錄</a:t>
            </a:r>
            <a:r>
              <a:rPr lang="en-US" altLang="zh-TW" sz="1400" dirty="0"/>
              <a:t>2</a:t>
            </a:r>
            <a:r>
              <a:rPr lang="zh-TW" altLang="en-US" sz="1400" dirty="0">
                <a:latin typeface="新細明體"/>
                <a:ea typeface="新細明體"/>
              </a:rPr>
              <a:t>：</a:t>
            </a:r>
            <a:r>
              <a:rPr lang="en-US" altLang="zh-TW" sz="1400" dirty="0">
                <a:latin typeface="微軟正黑體"/>
              </a:rPr>
              <a:t>TSMC</a:t>
            </a:r>
            <a:r>
              <a:rPr lang="zh-TW" altLang="en-US" sz="1400" dirty="0">
                <a:latin typeface="微軟正黑體"/>
              </a:rPr>
              <a:t>面試提醒</a:t>
            </a:r>
            <a:endParaRPr lang="zh-TW" altLang="en-US" sz="1400" dirty="0"/>
          </a:p>
        </p:txBody>
      </p:sp>
      <p:pic>
        <p:nvPicPr>
          <p:cNvPr id="73738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933825"/>
            <a:ext cx="244792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altLang="en-US" smtClean="0"/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1763713" y="3954463"/>
            <a:ext cx="2444750" cy="582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kumimoji="0" lang="en-US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  <a:cs typeface="Arial" charset="0"/>
              </a:rPr>
              <a:t>Questions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4932363" y="4508500"/>
            <a:ext cx="2444750" cy="5826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defRPr/>
            </a:pPr>
            <a:r>
              <a:rPr kumimoji="0" lang="en-US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SimSun" pitchFamily="2" charset="-122"/>
                <a:cs typeface="Arial" charset="0"/>
              </a:rPr>
              <a:t>Answers</a:t>
            </a:r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3635375" y="2952750"/>
            <a:ext cx="1895475" cy="2374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kumimoji="0" lang="en-US" altLang="en-US" sz="150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SimSun" pitchFamily="2" charset="-122"/>
                <a:cs typeface="Arial" charset="0"/>
              </a:rPr>
              <a:t>&amp;</a:t>
            </a:r>
          </a:p>
        </p:txBody>
      </p:sp>
      <p:sp>
        <p:nvSpPr>
          <p:cNvPr id="33798" name="Rectangle 7"/>
          <p:cNvSpPr>
            <a:spLocks noChangeArrowheads="1"/>
          </p:cNvSpPr>
          <p:nvPr/>
        </p:nvSpPr>
        <p:spPr bwMode="black">
          <a:xfrm>
            <a:off x="468313" y="1988840"/>
            <a:ext cx="8420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eaLnBrk="0" hangingPunct="0">
              <a:defRPr/>
            </a:pPr>
            <a:r>
              <a:rPr lang="en-US" altLang="zh-TW" sz="4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Thanks for Your Attention!</a:t>
            </a:r>
            <a:endParaRPr lang="zh-TW" altLang="en-US" sz="4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dirty="0" smtClean="0"/>
              <a:t>Appendix1</a:t>
            </a:r>
            <a:br>
              <a:rPr lang="en-US" altLang="zh-TW" dirty="0" smtClean="0"/>
            </a:br>
            <a:r>
              <a:rPr altLang="en-US" dirty="0" smtClean="0"/>
              <a:t>附錄</a:t>
            </a:r>
            <a:r>
              <a:rPr lang="en-US" altLang="en-US" dirty="0" smtClean="0"/>
              <a:t>1</a:t>
            </a:r>
            <a:r>
              <a:rPr altLang="en-US" dirty="0" smtClean="0">
                <a:latin typeface="微軟正黑體"/>
                <a:ea typeface="微軟正黑體"/>
              </a:rPr>
              <a:t>：</a:t>
            </a:r>
            <a:r>
              <a:rPr altLang="en-US" dirty="0">
                <a:latin typeface="微軟正黑體"/>
              </a:rPr>
              <a:t>新鮮人</a:t>
            </a:r>
            <a:r>
              <a:rPr altLang="en-US" dirty="0"/>
              <a:t>常見面試考題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27788" y="18864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sz="4400" dirty="0" smtClean="0">
                <a:latin typeface="微軟正黑體" pitchFamily="34" charset="-120"/>
              </a:rPr>
              <a:t>Q1</a:t>
            </a:r>
            <a:r>
              <a:rPr altLang="en-US" sz="4400" dirty="0" smtClean="0">
                <a:latin typeface="微軟正黑體" pitchFamily="34" charset="-120"/>
                <a:ea typeface="微軟正黑體" pitchFamily="34" charset="-120"/>
              </a:rPr>
              <a:t>：談談您自己？請簡短利用</a:t>
            </a:r>
            <a:r>
              <a:rPr lang="en-US" altLang="zh-TW" sz="4400" dirty="0" smtClean="0">
                <a:latin typeface="微軟正黑體" pitchFamily="34" charset="-120"/>
              </a:rPr>
              <a:t>3</a:t>
            </a:r>
            <a:r>
              <a:rPr altLang="en-US" sz="4400" dirty="0" smtClean="0">
                <a:latin typeface="微軟正黑體" pitchFamily="34" charset="-120"/>
                <a:ea typeface="微軟正黑體" pitchFamily="34" charset="-120"/>
              </a:rPr>
              <a:t>分鐘的時間介紹您自己</a:t>
            </a:r>
            <a:r>
              <a:rPr lang="en-US" altLang="zh-TW" sz="4400" dirty="0" smtClean="0">
                <a:latin typeface="微軟正黑體" pitchFamily="34" charset="-120"/>
              </a:rPr>
              <a:t>?</a:t>
            </a:r>
            <a:endParaRPr lang="en-US" altLang="zh-TW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47688" y="1341438"/>
            <a:ext cx="7985125" cy="4895850"/>
          </a:xfrm>
          <a:prstGeom prst="rect">
            <a:avLst/>
          </a:prstGeom>
        </p:spPr>
        <p:txBody>
          <a:bodyPr/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365125" lvl="1" indent="-255588" eaLnBrk="1" fontAlgn="auto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SzPct val="65000"/>
              <a:buFont typeface="Wingdings 3" pitchFamily="18" charset="2"/>
              <a:buChar char=""/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</a:t>
            </a:r>
            <a:r>
              <a:rPr altLang="en-US" sz="2800" dirty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試官想知道</a:t>
            </a: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您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會不會在短時間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推銷您自己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？（組織力、反應力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）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也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有可能是面試官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未事先看過您的履歷</a:t>
            </a:r>
            <a:endParaRPr lang="en-US" altLang="zh-TW" sz="2400" dirty="0">
              <a:solidFill>
                <a:schemeClr val="accent3"/>
              </a:solidFill>
              <a:latin typeface="微軟正黑體" pitchFamily="34" charset="-120"/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800" dirty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回答重點</a:t>
            </a: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簡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述家庭背景</a:t>
            </a:r>
            <a:r>
              <a:rPr lang="en-US" altLang="zh-TW" sz="2400" dirty="0">
                <a:latin typeface="微軟正黑體" pitchFamily="34" charset="-120"/>
              </a:rPr>
              <a:t>(10</a:t>
            </a:r>
            <a:r>
              <a:rPr lang="en-US" altLang="zh-TW" sz="2400" dirty="0" smtClean="0">
                <a:latin typeface="微軟正黑體" pitchFamily="34" charset="-120"/>
              </a:rPr>
              <a:t>%)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摘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要履歷</a:t>
            </a:r>
            <a:r>
              <a:rPr lang="en-US" altLang="zh-TW" sz="2400" dirty="0">
                <a:latin typeface="微軟正黑體" pitchFamily="34" charset="-120"/>
              </a:rPr>
              <a:t>/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自傳重點</a:t>
            </a:r>
            <a:r>
              <a:rPr lang="en-US" altLang="zh-TW" sz="2400" dirty="0">
                <a:latin typeface="微軟正黑體" pitchFamily="34" charset="-120"/>
              </a:rPr>
              <a:t>(10</a:t>
            </a:r>
            <a:r>
              <a:rPr lang="en-US" altLang="zh-TW" sz="2400" dirty="0" smtClean="0">
                <a:latin typeface="微軟正黑體" pitchFamily="34" charset="-120"/>
              </a:rPr>
              <a:t>%)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是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否有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符合職缺條件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的優勢</a:t>
            </a:r>
            <a:r>
              <a:rPr lang="en-US" altLang="zh-TW" sz="2400" dirty="0">
                <a:latin typeface="微軟正黑體" pitchFamily="34" charset="-120"/>
              </a:rPr>
              <a:t>(80</a:t>
            </a:r>
            <a:r>
              <a:rPr lang="en-US" altLang="zh-TW" sz="2400" dirty="0" smtClean="0">
                <a:latin typeface="微軟正黑體" pitchFamily="34" charset="-120"/>
              </a:rPr>
              <a:t>%)</a:t>
            </a:r>
          </a:p>
          <a:p>
            <a:pPr lv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層</a:t>
            </a:r>
            <a:r>
              <a:rPr altLang="en-US" sz="2400" dirty="0">
                <a:latin typeface="微軟正黑體" pitchFamily="34" charset="-120"/>
                <a:ea typeface="微軟正黑體" pitchFamily="34" charset="-120"/>
              </a:rPr>
              <a:t>次分明、結構化，</a:t>
            </a:r>
            <a:r>
              <a:rPr altLang="en-US" sz="2400" dirty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勿跳耀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式</a:t>
            </a:r>
            <a:endParaRPr altLang="en-US" sz="2400" dirty="0">
              <a:solidFill>
                <a:schemeClr val="accent3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611188" y="1341438"/>
            <a:ext cx="7993062" cy="452596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面對缺點的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勇氣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與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誠實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度</a:t>
            </a: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優點的展現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了解自己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的程度</a:t>
            </a:r>
            <a:endParaRPr altLang="en-US" sz="2400" dirty="0" smtClean="0">
              <a:solidFill>
                <a:srgbClr val="92D05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回答重點：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缺點：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改善方案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或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配合調整行動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結果</a:t>
            </a: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優點：與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職缺需求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是否相符</a:t>
            </a:r>
            <a:r>
              <a:rPr lang="en-US" altLang="zh-TW" sz="2400" dirty="0" smtClean="0">
                <a:latin typeface="微軟正黑體" pitchFamily="34" charset="-120"/>
              </a:rPr>
              <a:t>?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實際實例（打工、實習、當兵、社團</a:t>
            </a:r>
            <a:r>
              <a:rPr lang="en-US" altLang="zh-TW" sz="2400" dirty="0" smtClean="0">
                <a:latin typeface="微軟正黑體" pitchFamily="34" charset="-120"/>
              </a:rPr>
              <a:t>…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）</a:t>
            </a:r>
            <a:endParaRPr altLang="en-US" sz="2400" dirty="0" smtClean="0">
              <a:solidFill>
                <a:srgbClr val="92D05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000" dirty="0" smtClean="0">
                <a:latin typeface="微軟正黑體" pitchFamily="34" charset="-120"/>
              </a:rPr>
              <a:t>Q2</a:t>
            </a:r>
            <a:r>
              <a:rPr altLang="en-US" sz="4000" dirty="0" smtClean="0">
                <a:latin typeface="微軟正黑體" pitchFamily="34" charset="-120"/>
                <a:ea typeface="微軟正黑體" pitchFamily="34" charset="-120"/>
              </a:rPr>
              <a:t>：談談您自己的優缺點</a:t>
            </a:r>
            <a:r>
              <a:rPr lang="en-US" altLang="zh-TW" sz="4000" dirty="0" smtClean="0">
                <a:latin typeface="微軟正黑體" pitchFamily="34" charset="-120"/>
              </a:rPr>
              <a:t>?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035425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配合度</a:t>
            </a:r>
          </a:p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回答重點：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勿過分強調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休閒與工作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比例問題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工作完成為要，相信自己能以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最有效方式完成</a:t>
            </a:r>
            <a:endParaRPr lang="en-US" altLang="zh-TW" sz="24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舉個實例</a:t>
            </a:r>
            <a:r>
              <a:rPr lang="en-US" altLang="zh-TW" sz="2400" dirty="0" smtClean="0">
                <a:latin typeface="微軟正黑體" pitchFamily="34" charset="-120"/>
              </a:rPr>
              <a:t>: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曾經為完成既定工作目標，做了個人犧牲或調整</a:t>
            </a:r>
            <a:endParaRPr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altLang="zh-TW" sz="4400" dirty="0" smtClean="0">
                <a:latin typeface="微軟正黑體" pitchFamily="34" charset="-120"/>
              </a:rPr>
              <a:t>Q3</a:t>
            </a:r>
            <a:r>
              <a:rPr altLang="en-US" sz="4400" dirty="0" smtClean="0">
                <a:latin typeface="微軟正黑體" pitchFamily="34" charset="-120"/>
                <a:ea typeface="微軟正黑體" pitchFamily="34" charset="-120"/>
              </a:rPr>
              <a:t>：對於加班的看法？是否願意輪班？對於過勞死的看法</a:t>
            </a:r>
            <a:r>
              <a:rPr lang="en-US" altLang="zh-TW" sz="4400" dirty="0" smtClean="0">
                <a:latin typeface="微軟正黑體" pitchFamily="34" charset="-120"/>
              </a:rPr>
              <a:t>?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自信心</a:t>
            </a:r>
            <a:endParaRPr lang="en-US" altLang="zh-TW" sz="24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就業準備度</a:t>
            </a:r>
            <a:r>
              <a:rPr lang="en-US" altLang="zh-TW" sz="2400" dirty="0" smtClean="0">
                <a:latin typeface="微軟正黑體" pitchFamily="34" charset="-120"/>
              </a:rPr>
              <a:t>(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市場行情</a:t>
            </a:r>
            <a:r>
              <a:rPr lang="en-US" altLang="zh-TW" sz="2400" dirty="0" smtClean="0">
                <a:latin typeface="微軟正黑體" pitchFamily="34" charset="-120"/>
              </a:rPr>
              <a:t>)</a:t>
            </a:r>
            <a:endParaRPr altLang="en-US" sz="2400" dirty="0" smtClean="0">
              <a:solidFill>
                <a:srgbClr val="92D05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回答重點：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新鮮人可以回答</a:t>
            </a:r>
            <a:r>
              <a:rPr lang="en-US" altLang="zh-TW" sz="2400" dirty="0" smtClean="0">
                <a:latin typeface="微軟正黑體" pitchFamily="34" charset="-120"/>
              </a:rPr>
              <a:t>: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依公司規定</a:t>
            </a:r>
            <a:endParaRPr lang="en-US" altLang="zh-TW" sz="24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還是要準備一個區間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數字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，不要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過低</a:t>
            </a:r>
            <a:r>
              <a:rPr lang="en-US" altLang="zh-TW" sz="2400" dirty="0" smtClean="0">
                <a:solidFill>
                  <a:schemeClr val="accent3"/>
                </a:solidFill>
                <a:latin typeface="微軟正黑體" pitchFamily="34" charset="-120"/>
              </a:rPr>
              <a:t>(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沒自信</a:t>
            </a:r>
            <a:r>
              <a:rPr lang="en-US" altLang="zh-TW" sz="2400" dirty="0" smtClean="0">
                <a:solidFill>
                  <a:schemeClr val="accent3"/>
                </a:solidFill>
                <a:latin typeface="微軟正黑體" pitchFamily="34" charset="-120"/>
              </a:rPr>
              <a:t>)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，也不要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過高</a:t>
            </a:r>
            <a:r>
              <a:rPr lang="en-US" altLang="zh-TW" sz="2400" dirty="0" smtClean="0">
                <a:solidFill>
                  <a:schemeClr val="accent3"/>
                </a:solidFill>
                <a:latin typeface="微軟正黑體" pitchFamily="34" charset="-120"/>
              </a:rPr>
              <a:t>(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過於自信</a:t>
            </a:r>
            <a:r>
              <a:rPr lang="en-US" altLang="zh-TW" sz="2400" dirty="0" smtClean="0">
                <a:solidFill>
                  <a:schemeClr val="accent3"/>
                </a:solidFill>
                <a:latin typeface="微軟正黑體" pitchFamily="34" charset="-120"/>
              </a:rPr>
              <a:t>)</a:t>
            </a:r>
            <a:endParaRPr altLang="en-US" dirty="0">
              <a:solidFill>
                <a:schemeClr val="accent3"/>
              </a:solidFill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4400" dirty="0">
                <a:latin typeface="微軟正黑體" pitchFamily="34" charset="-120"/>
              </a:rPr>
              <a:t>Q4</a:t>
            </a:r>
            <a:r>
              <a:rPr altLang="en-US" sz="4400" dirty="0">
                <a:latin typeface="微軟正黑體" pitchFamily="34" charset="-120"/>
                <a:ea typeface="微軟正黑體" pitchFamily="34" charset="-120"/>
              </a:rPr>
              <a:t>：你希望的待遇是多少</a:t>
            </a:r>
            <a:r>
              <a:rPr lang="en-US" altLang="zh-TW" sz="4400" dirty="0">
                <a:latin typeface="微軟正黑體" pitchFamily="34" charset="-120"/>
              </a:rPr>
              <a:t>?</a:t>
            </a:r>
            <a:endParaRPr altLang="en-US" sz="44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681537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人才是否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搶手</a:t>
            </a:r>
            <a:r>
              <a:rPr lang="en-US" altLang="zh-TW" sz="2400" dirty="0" smtClean="0">
                <a:latin typeface="微軟正黑體" pitchFamily="34" charset="-120"/>
              </a:rPr>
              <a:t>?</a:t>
            </a: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是否有合理求職方向</a:t>
            </a:r>
            <a:r>
              <a:rPr lang="en-US" altLang="zh-TW" sz="2400" dirty="0" smtClean="0">
                <a:latin typeface="微軟正黑體" pitchFamily="34" charset="-120"/>
              </a:rPr>
              <a:t>(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就業準備度</a:t>
            </a:r>
            <a:r>
              <a:rPr lang="en-US" altLang="zh-TW" sz="2400" dirty="0" smtClean="0">
                <a:latin typeface="微軟正黑體" pitchFamily="34" charset="-120"/>
              </a:rPr>
              <a:t>)?</a:t>
            </a:r>
            <a:endParaRPr altLang="en-US" sz="2400" dirty="0" smtClean="0">
              <a:solidFill>
                <a:srgbClr val="92D050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回答重點：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依實告知，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勿討好</a:t>
            </a:r>
            <a:r>
              <a:rPr altLang="en-US" sz="2400" dirty="0" smtClean="0">
                <a:latin typeface="微軟正黑體"/>
                <a:ea typeface="微軟正黑體"/>
              </a:rPr>
              <a:t>「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只對貴公司有興趣</a:t>
            </a:r>
            <a:r>
              <a:rPr altLang="en-US" sz="2400" dirty="0" smtClean="0">
                <a:latin typeface="微軟正黑體"/>
                <a:ea typeface="微軟正黑體"/>
              </a:rPr>
              <a:t>」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，易弄巧成拙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有其他</a:t>
            </a:r>
            <a:r>
              <a:rPr lang="en-US" altLang="zh-TW" sz="2400" dirty="0" smtClean="0">
                <a:latin typeface="微軟正黑體" pitchFamily="34" charset="-120"/>
              </a:rPr>
              <a:t>offer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時，要</a:t>
            </a:r>
            <a:r>
              <a:rPr altLang="en-US" sz="24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暗示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不要威脅，</a:t>
            </a:r>
            <a:r>
              <a:rPr altLang="en-US" sz="2400" dirty="0" smtClean="0">
                <a:latin typeface="微軟正黑體"/>
                <a:ea typeface="微軟正黑體"/>
              </a:rPr>
              <a:t>「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想以貴公司</a:t>
            </a:r>
            <a:r>
              <a:rPr lang="en-US" altLang="zh-TW" sz="2400" dirty="0" smtClean="0">
                <a:latin typeface="微軟正黑體" pitchFamily="34" charset="-120"/>
              </a:rPr>
              <a:t>offer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優先</a:t>
            </a:r>
            <a:r>
              <a:rPr altLang="en-US" sz="2400" dirty="0" smtClean="0">
                <a:latin typeface="微軟正黑體"/>
                <a:ea typeface="微軟正黑體"/>
              </a:rPr>
              <a:t>」「</a:t>
            </a: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何時可有錄取消息，方便推掉其他公司</a:t>
            </a:r>
            <a:r>
              <a:rPr lang="en-US" altLang="zh-TW" sz="2400" dirty="0" smtClean="0">
                <a:latin typeface="微軟正黑體" pitchFamily="34" charset="-120"/>
              </a:rPr>
              <a:t>offer</a:t>
            </a:r>
            <a:r>
              <a:rPr altLang="en-US" sz="2400" dirty="0" smtClean="0">
                <a:latin typeface="微軟正黑體"/>
                <a:ea typeface="微軟正黑體"/>
              </a:rPr>
              <a:t>」</a:t>
            </a:r>
            <a:endParaRPr altLang="en-US" sz="2400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defRPr/>
            </a:pPr>
            <a:r>
              <a:rPr lang="en-US" altLang="zh-TW" sz="4400" dirty="0" smtClean="0">
                <a:latin typeface="微軟正黑體" pitchFamily="34" charset="-120"/>
              </a:rPr>
              <a:t>Q5</a:t>
            </a:r>
            <a:r>
              <a:rPr altLang="en-US" sz="4400" dirty="0">
                <a:latin typeface="微軟正黑體" pitchFamily="34" charset="-120"/>
                <a:ea typeface="微軟正黑體" pitchFamily="34" charset="-120"/>
              </a:rPr>
              <a:t>：有沒有面試其他公司</a:t>
            </a:r>
            <a:r>
              <a:rPr lang="en-US" altLang="zh-TW" sz="4400" dirty="0" smtClean="0">
                <a:latin typeface="微軟正黑體" pitchFamily="34" charset="-120"/>
              </a:rPr>
              <a:t>?</a:t>
            </a:r>
            <a:endParaRPr altLang="en-US" sz="44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>
              <a:defRPr/>
            </a:pPr>
            <a:r>
              <a:rPr altLang="en-US" dirty="0" smtClean="0"/>
              <a:t>職場價值曲線</a:t>
            </a:r>
            <a:endParaRPr altLang="en-US" dirty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2" t="25508" r="5484" b="1965"/>
          <a:stretch>
            <a:fillRect/>
          </a:stretch>
        </p:blipFill>
        <p:spPr bwMode="auto">
          <a:xfrm>
            <a:off x="250825" y="1090613"/>
            <a:ext cx="8213725" cy="530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250825" y="1357313"/>
            <a:ext cx="4752975" cy="252412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kumimoji="0" lang="zh-TW" altLang="en-US">
              <a:latin typeface="Lucida Sans Unicode" pitchFamily="34" charset="0"/>
              <a:ea typeface="微軟正黑體" pitchFamily="34" charset="-120"/>
            </a:endParaRPr>
          </a:p>
        </p:txBody>
      </p:sp>
      <p:sp>
        <p:nvSpPr>
          <p:cNvPr id="35845" name="Text Box 4"/>
          <p:cNvSpPr txBox="1">
            <a:spLocks noChangeArrowheads="1"/>
          </p:cNvSpPr>
          <p:nvPr/>
        </p:nvSpPr>
        <p:spPr bwMode="auto">
          <a:xfrm>
            <a:off x="5357813" y="6391275"/>
            <a:ext cx="35353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TW" altLang="en-US" sz="1600">
                <a:ea typeface="微軟正黑體" pitchFamily="34" charset="-120"/>
              </a:rPr>
              <a:t>資料來源：</a:t>
            </a:r>
            <a:r>
              <a:rPr kumimoji="0" lang="en-US" altLang="zh-TW" sz="1600">
                <a:ea typeface="微軟正黑體" pitchFamily="34" charset="-120"/>
              </a:rPr>
              <a:t>104</a:t>
            </a:r>
            <a:r>
              <a:rPr kumimoji="0" lang="zh-TW" altLang="en-US" sz="1600">
                <a:ea typeface="微軟正黑體" pitchFamily="34" charset="-120"/>
              </a:rPr>
              <a:t>人力銀行</a:t>
            </a:r>
            <a:endParaRPr kumimoji="0" lang="en-US" altLang="zh-TW" sz="1600">
              <a:ea typeface="微軟正黑體" pitchFamily="34" charset="-120"/>
            </a:endParaRPr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827088" y="2781300"/>
            <a:ext cx="3457575" cy="331152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kumimoji="0" lang="zh-TW" altLang="en-US">
              <a:latin typeface="Lucida Sans Unicode" pitchFamily="34" charset="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5976937"/>
          </a:xfrm>
        </p:spPr>
        <p:txBody>
          <a:bodyPr>
            <a:normAutofit fontScale="92500" lnSpcReduction="10000"/>
          </a:bodyPr>
          <a:lstStyle/>
          <a:p>
            <a:pPr marL="109537" indent="0">
              <a:buFont typeface="Wingdings 3" pitchFamily="18" charset="2"/>
              <a:buNone/>
              <a:defRPr/>
            </a:pP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Q6</a:t>
            </a:r>
            <a:r>
              <a:rPr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：你認為公司為什麼要錄用你？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  <a:p>
            <a:pPr>
              <a:defRPr/>
            </a:pPr>
            <a:r>
              <a:rPr altLang="en-US" sz="24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4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自信心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積極度</a:t>
            </a:r>
            <a:endParaRPr lang="en-US" altLang="zh-TW" dirty="0" smtClean="0"/>
          </a:p>
          <a:p>
            <a:pPr marL="109537" lvl="1" indent="0">
              <a:spcBef>
                <a:spcPts val="400"/>
              </a:spcBef>
              <a:buSzPct val="65000"/>
              <a:buFont typeface="Verdana" pitchFamily="34" charset="0"/>
              <a:buNone/>
              <a:defRPr/>
            </a:pP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Q7</a:t>
            </a:r>
            <a:r>
              <a:rPr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：為何離開上一份工作</a:t>
            </a:r>
            <a:r>
              <a:rPr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？</a:t>
            </a:r>
            <a:endParaRPr lang="en-US" altLang="zh-TW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  <a:p>
            <a:pPr marL="109537" lvl="1" indent="0">
              <a:spcBef>
                <a:spcPts val="400"/>
              </a:spcBef>
              <a:buSzPct val="65000"/>
              <a:buFont typeface="Verdana" pitchFamily="34" charset="0"/>
              <a:buNone/>
              <a:defRPr/>
            </a:pPr>
            <a:r>
              <a:rPr lang="en-US" altLang="zh-TW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Q8</a:t>
            </a:r>
            <a:r>
              <a:rPr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：工作或求職的理念、價值觀</a:t>
            </a:r>
            <a:endParaRPr lang="en-US" altLang="zh-TW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  <a:p>
            <a:pPr>
              <a:defRPr/>
            </a:pPr>
            <a:r>
              <a:rPr altLang="en-US" sz="28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8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穩定性</a:t>
            </a:r>
            <a:endParaRPr lang="en-US" altLang="zh-TW" sz="2400" dirty="0" smtClean="0">
              <a:latin typeface="微軟正黑體" pitchFamily="34" charset="-120"/>
            </a:endParaRPr>
          </a:p>
          <a:p>
            <a:pPr marL="109537" lvl="1" indent="0">
              <a:spcBef>
                <a:spcPts val="400"/>
              </a:spcBef>
              <a:buSzPct val="65000"/>
              <a:buFont typeface="Verdana" pitchFamily="34" charset="0"/>
              <a:buNone/>
              <a:defRPr/>
            </a:pP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Q9</a:t>
            </a:r>
            <a:r>
              <a:rPr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：談談你的生涯規劃</a:t>
            </a:r>
            <a:endParaRPr lang="en-US" altLang="zh-TW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</a:endParaRPr>
          </a:p>
          <a:p>
            <a:pPr>
              <a:defRPr/>
            </a:pPr>
            <a:r>
              <a:rPr altLang="en-US" sz="24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4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學習力</a:t>
            </a:r>
            <a:endParaRPr lang="en-US" altLang="zh-TW" sz="24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自我管理能力</a:t>
            </a:r>
            <a:endParaRPr altLang="en-US" sz="2800" dirty="0" smtClean="0">
              <a:solidFill>
                <a:srgbClr val="FFFF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109537" indent="0">
              <a:buFont typeface="Wingdings 3" pitchFamily="18" charset="2"/>
              <a:buNone/>
              <a:defRPr/>
            </a:pP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Q10</a:t>
            </a:r>
            <a:r>
              <a:rPr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：工作壓力大你會怎麼辦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?</a:t>
            </a:r>
            <a:r>
              <a:rPr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平常都做哪些休閒活動</a:t>
            </a:r>
            <a:r>
              <a:rPr lang="en-US" altLang="zh-TW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</a:rPr>
              <a:t>?</a:t>
            </a:r>
          </a:p>
          <a:p>
            <a:pPr>
              <a:defRPr/>
            </a:pPr>
            <a:r>
              <a:rPr altLang="en-US" sz="24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4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400" dirty="0" smtClean="0">
                <a:latin typeface="微軟正黑體" pitchFamily="34" charset="-120"/>
                <a:ea typeface="微軟正黑體" pitchFamily="34" charset="-120"/>
              </a:rPr>
              <a:t>抗壓性</a:t>
            </a:r>
            <a:endParaRPr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8101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altLang="en-US" sz="24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面試官想知道：</a:t>
            </a:r>
            <a:endParaRPr lang="en-US" altLang="zh-TW" sz="24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對於這份工作的企圖</a:t>
            </a:r>
            <a:r>
              <a:rPr lang="en-US" altLang="zh-TW" sz="2000" dirty="0" smtClean="0">
                <a:latin typeface="微軟正黑體" pitchFamily="34" charset="-120"/>
              </a:rPr>
              <a:t>?</a:t>
            </a: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是否主動積極</a:t>
            </a:r>
            <a:r>
              <a:rPr lang="en-US" altLang="zh-TW" sz="2000" dirty="0" smtClean="0">
                <a:latin typeface="微軟正黑體" pitchFamily="34" charset="-120"/>
              </a:rPr>
              <a:t>?</a:t>
            </a:r>
            <a:endParaRPr lang="en-US" altLang="zh-TW" sz="2000" dirty="0" smtClean="0">
              <a:solidFill>
                <a:srgbClr val="00B050"/>
              </a:solidFill>
              <a:latin typeface="微軟正黑體" pitchFamily="34" charset="-120"/>
            </a:endParaRPr>
          </a:p>
          <a:p>
            <a:pPr>
              <a:defRPr/>
            </a:pPr>
            <a:r>
              <a:rPr altLang="en-US" sz="2400" dirty="0" smtClean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發</a:t>
            </a:r>
            <a:r>
              <a:rPr altLang="en-US" sz="2400" dirty="0">
                <a:solidFill>
                  <a:srgbClr val="00B050"/>
                </a:solidFill>
                <a:latin typeface="微軟正黑體" pitchFamily="34" charset="-120"/>
                <a:ea typeface="微軟正黑體" pitchFamily="34" charset="-120"/>
              </a:rPr>
              <a:t>問重點：</a:t>
            </a:r>
            <a:r>
              <a:rPr altLang="en-US" sz="2400" dirty="0">
                <a:solidFill>
                  <a:schemeClr val="accent2"/>
                </a:solidFill>
                <a:latin typeface="微軟正黑體" pitchFamily="34" charset="-120"/>
                <a:ea typeface="微軟正黑體" pitchFamily="34" charset="-120"/>
              </a:rPr>
              <a:t>事先準備問題</a:t>
            </a: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主管對此工作的期許</a:t>
            </a:r>
            <a:r>
              <a:rPr lang="en-US" altLang="zh-TW" sz="2000" dirty="0" smtClean="0">
                <a:latin typeface="微軟正黑體" pitchFamily="34" charset="-120"/>
              </a:rPr>
              <a:t>?</a:t>
            </a: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公司</a:t>
            </a:r>
            <a:r>
              <a:rPr lang="en-US" altLang="zh-TW" sz="2000" dirty="0" smtClean="0">
                <a:latin typeface="微軟正黑體" pitchFamily="34" charset="-120"/>
              </a:rPr>
              <a:t>/</a:t>
            </a: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部門相關資訊的確認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工作環境、工作地點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工作同仁相處或組織氣氛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公司文化或主管管理風格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新人訓練資源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升遷制度</a:t>
            </a:r>
            <a:endParaRPr lang="en-US" altLang="zh-TW" sz="2000" dirty="0" smtClean="0"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 smtClean="0">
                <a:solidFill>
                  <a:schemeClr val="accent2"/>
                </a:solidFill>
                <a:latin typeface="微軟正黑體" pitchFamily="34" charset="-120"/>
                <a:ea typeface="微軟正黑體" pitchFamily="34" charset="-120"/>
              </a:rPr>
              <a:t>千萬不要說：沒有任何問題要問。因為，沒有問題就是大有問題</a:t>
            </a:r>
            <a:endParaRPr lang="en-US" altLang="zh-TW" sz="2000" dirty="0" smtClean="0">
              <a:solidFill>
                <a:schemeClr val="accent2"/>
              </a:solidFill>
              <a:latin typeface="微軟正黑體" pitchFamily="34" charset="-120"/>
            </a:endParaRPr>
          </a:p>
          <a:p>
            <a:pPr lvl="1">
              <a:defRPr/>
            </a:pP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可以</a:t>
            </a: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問薪資，</a:t>
            </a: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但</a:t>
            </a: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不要直接問</a:t>
            </a:r>
            <a:r>
              <a:rPr altLang="en-US" sz="2000" dirty="0" smtClean="0">
                <a:latin typeface="微軟正黑體"/>
                <a:ea typeface="微軟正黑體"/>
              </a:rPr>
              <a:t>「</a:t>
            </a: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這</a:t>
            </a:r>
            <a:r>
              <a:rPr altLang="en-US" sz="2000" dirty="0">
                <a:latin typeface="微軟正黑體" pitchFamily="34" charset="-120"/>
                <a:ea typeface="微軟正黑體" pitchFamily="34" charset="-120"/>
              </a:rPr>
              <a:t>份工作薪水多少錢</a:t>
            </a:r>
            <a:r>
              <a:rPr lang="en-US" altLang="zh-TW" sz="2000" dirty="0" smtClean="0">
                <a:latin typeface="微軟正黑體" pitchFamily="34" charset="-120"/>
              </a:rPr>
              <a:t>?</a:t>
            </a:r>
            <a:r>
              <a:rPr altLang="en-US" sz="2000" dirty="0" smtClean="0">
                <a:latin typeface="微軟正黑體"/>
                <a:ea typeface="微軟正黑體"/>
              </a:rPr>
              <a:t>」</a:t>
            </a:r>
            <a:r>
              <a:rPr altLang="en-US" sz="2000" dirty="0" smtClean="0">
                <a:latin typeface="微軟正黑體" pitchFamily="34" charset="-120"/>
                <a:ea typeface="微軟正黑體" pitchFamily="34" charset="-120"/>
              </a:rPr>
              <a:t>，婉轉問</a:t>
            </a:r>
            <a:r>
              <a:rPr altLang="en-US" sz="2000" dirty="0" smtClean="0">
                <a:latin typeface="微軟正黑體"/>
                <a:ea typeface="微軟正黑體"/>
              </a:rPr>
              <a:t>「公司有其他的福利或津貼項目</a:t>
            </a:r>
            <a:r>
              <a:rPr lang="en-US" altLang="zh-TW" sz="2000" dirty="0" smtClean="0">
                <a:latin typeface="微軟正黑體"/>
              </a:rPr>
              <a:t>?</a:t>
            </a:r>
            <a:r>
              <a:rPr altLang="en-US" sz="2000" dirty="0" smtClean="0">
                <a:latin typeface="微軟正黑體"/>
                <a:ea typeface="微軟正黑體"/>
              </a:rPr>
              <a:t>」</a:t>
            </a:r>
            <a:endParaRPr lang="en-US" altLang="zh-TW" sz="2000" dirty="0">
              <a:latin typeface="微軟正黑體" pitchFamily="34" charset="-120"/>
            </a:endParaRPr>
          </a:p>
          <a:p>
            <a:pPr lvl="1">
              <a:defRPr/>
            </a:pPr>
            <a:endParaRPr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altLang="zh-TW" sz="4400" dirty="0">
                <a:solidFill>
                  <a:schemeClr val="accent2"/>
                </a:solidFill>
                <a:latin typeface="微軟正黑體" pitchFamily="34" charset="-120"/>
              </a:rPr>
              <a:t>Q11</a:t>
            </a:r>
            <a:r>
              <a:rPr altLang="en-US" sz="4400" dirty="0">
                <a:solidFill>
                  <a:schemeClr val="accent2"/>
                </a:solidFill>
                <a:latin typeface="微軟正黑體" pitchFamily="34" charset="-120"/>
                <a:ea typeface="微軟正黑體" pitchFamily="34" charset="-120"/>
              </a:rPr>
              <a:t>：你有問題要問嗎</a:t>
            </a:r>
            <a:r>
              <a:rPr lang="en-US" altLang="zh-TW" sz="4400" dirty="0">
                <a:solidFill>
                  <a:schemeClr val="accent2"/>
                </a:solidFill>
                <a:latin typeface="微軟正黑體" pitchFamily="34" charset="-120"/>
              </a:rPr>
              <a:t>?</a:t>
            </a:r>
            <a:endParaRPr altLang="en-US" sz="4400" dirty="0">
              <a:solidFill>
                <a:schemeClr val="accent2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zh-TW" altLang="en-US" dirty="0" smtClean="0">
                <a:solidFill>
                  <a:srgbClr val="0070C0"/>
                </a:solidFill>
              </a:rPr>
              <a:t>公司</a:t>
            </a:r>
            <a:r>
              <a:rPr lang="zh-TW" altLang="en-US" dirty="0">
                <a:solidFill>
                  <a:srgbClr val="0070C0"/>
                </a:solidFill>
              </a:rPr>
              <a:t>對我來上班的前</a:t>
            </a:r>
            <a:r>
              <a:rPr lang="en-US" altLang="zh-TW" dirty="0">
                <a:solidFill>
                  <a:srgbClr val="0070C0"/>
                </a:solidFill>
              </a:rPr>
              <a:t>60</a:t>
            </a:r>
            <a:r>
              <a:rPr lang="zh-TW" altLang="en-US" dirty="0">
                <a:solidFill>
                  <a:srgbClr val="0070C0"/>
                </a:solidFill>
              </a:rPr>
              <a:t>天或是</a:t>
            </a:r>
            <a:r>
              <a:rPr lang="en-US" altLang="zh-TW" dirty="0">
                <a:solidFill>
                  <a:srgbClr val="0070C0"/>
                </a:solidFill>
              </a:rPr>
              <a:t>90</a:t>
            </a:r>
            <a:r>
              <a:rPr lang="zh-TW" altLang="en-US" dirty="0">
                <a:solidFill>
                  <a:srgbClr val="0070C0"/>
                </a:solidFill>
              </a:rPr>
              <a:t>天的期望是甚麼？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zh-TW" altLang="en-US" dirty="0"/>
              <a:t>瞭解公司的主要目標和期待，才能力求表現突出。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zh-TW" altLang="en-US" dirty="0" smtClean="0">
                <a:solidFill>
                  <a:srgbClr val="0070C0"/>
                </a:solidFill>
              </a:rPr>
              <a:t>表現</a:t>
            </a:r>
            <a:r>
              <a:rPr lang="zh-TW" altLang="en-US" dirty="0">
                <a:solidFill>
                  <a:srgbClr val="0070C0"/>
                </a:solidFill>
              </a:rPr>
              <a:t>最頂尖的員工有哪些貢獻呢？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zh-TW" altLang="en-US" dirty="0"/>
              <a:t>好的求職者都希望成為公司的長期員工，他們問這個問題是想瞭解是不是適合這份工作，以及若要成為表現最好的員工，擁有怎樣的特質。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zh-TW" altLang="en-US" dirty="0" smtClean="0">
                <a:solidFill>
                  <a:srgbClr val="0070C0"/>
                </a:solidFill>
              </a:rPr>
              <a:t>真正</a:t>
            </a:r>
            <a:r>
              <a:rPr lang="zh-TW" altLang="en-US" dirty="0">
                <a:solidFill>
                  <a:srgbClr val="0070C0"/>
                </a:solidFill>
              </a:rPr>
              <a:t>推動公司業績的是甚麼？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zh-TW" altLang="en-US" dirty="0"/>
              <a:t>員工領公司的薪水，所以也是公司利潤的回饋者，對於推動公司業績的要因應該也會關心。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zh-TW" altLang="en-US" dirty="0" smtClean="0">
                <a:solidFill>
                  <a:srgbClr val="0070C0"/>
                </a:solidFill>
              </a:rPr>
              <a:t>員工</a:t>
            </a:r>
            <a:r>
              <a:rPr lang="zh-TW" altLang="en-US" dirty="0">
                <a:solidFill>
                  <a:srgbClr val="0070C0"/>
                </a:solidFill>
              </a:rPr>
              <a:t>在業餘時間做什麼？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zh-TW" altLang="en-US" dirty="0"/>
              <a:t>這是一個很難回答的問題，不過求職者會問這個問題，多半是確認自己是否適合這個工作。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zh-TW" altLang="en-US" dirty="0" smtClean="0">
                <a:solidFill>
                  <a:srgbClr val="0070C0"/>
                </a:solidFill>
              </a:rPr>
              <a:t>你</a:t>
            </a:r>
            <a:r>
              <a:rPr lang="zh-TW" altLang="en-US" dirty="0">
                <a:solidFill>
                  <a:srgbClr val="0070C0"/>
                </a:solidFill>
              </a:rPr>
              <a:t>打算怎麼作？</a:t>
            </a:r>
          </a:p>
          <a:p>
            <a:pPr lvl="1">
              <a:lnSpc>
                <a:spcPct val="170000"/>
              </a:lnSpc>
              <a:spcBef>
                <a:spcPts val="0"/>
              </a:spcBef>
            </a:pPr>
            <a:r>
              <a:rPr lang="zh-TW" altLang="en-US" dirty="0"/>
              <a:t>求職者想要瞭解，公司未來的計畫，並且試著讓自己融入這個新計畫當中</a:t>
            </a:r>
            <a:r>
              <a:rPr lang="zh-TW" altLang="en-US" dirty="0" smtClean="0"/>
              <a:t>。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好的求職者會提問的</a:t>
            </a:r>
            <a:r>
              <a:rPr lang="en-US" altLang="zh-TW" dirty="0"/>
              <a:t>5</a:t>
            </a:r>
            <a:r>
              <a:rPr lang="zh-TW" altLang="en-US" dirty="0"/>
              <a:t>個問題</a:t>
            </a:r>
          </a:p>
        </p:txBody>
      </p:sp>
      <p:sp>
        <p:nvSpPr>
          <p:cNvPr id="4" name="動作按鈕: 返回 3">
            <a:hlinkClick r:id="rId2" action="ppaction://hlinksldjump" highlightClick="1"/>
          </p:cNvPr>
          <p:cNvSpPr/>
          <p:nvPr/>
        </p:nvSpPr>
        <p:spPr>
          <a:xfrm>
            <a:off x="251520" y="6120031"/>
            <a:ext cx="576064" cy="576064"/>
          </a:xfrm>
          <a:prstGeom prst="actionButtonReturn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5463761"/>
            <a:ext cx="1312540" cy="131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0016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/>
              <a:t>Appendix2</a:t>
            </a:r>
            <a:br>
              <a:rPr lang="en-US" altLang="zh-TW" dirty="0" smtClean="0"/>
            </a:br>
            <a:r>
              <a:rPr altLang="en-US" dirty="0" smtClean="0"/>
              <a:t>附錄</a:t>
            </a:r>
            <a:r>
              <a:rPr lang="en-US" altLang="en-US" dirty="0" smtClean="0"/>
              <a:t>2</a:t>
            </a:r>
            <a:r>
              <a:rPr altLang="en-US" dirty="0" smtClean="0">
                <a:latin typeface="微軟正黑體"/>
                <a:ea typeface="微軟正黑體"/>
              </a:rPr>
              <a:t>：</a:t>
            </a:r>
            <a:r>
              <a:rPr lang="en-US" altLang="en-US" dirty="0" smtClean="0">
                <a:latin typeface="微軟正黑體"/>
                <a:ea typeface="微軟正黑體"/>
              </a:rPr>
              <a:t>TSMC</a:t>
            </a:r>
            <a:r>
              <a:rPr lang="zh-TW" altLang="en-US" dirty="0" smtClean="0">
                <a:latin typeface="微軟正黑體"/>
                <a:ea typeface="微軟正黑體"/>
              </a:rPr>
              <a:t>面試提醒</a:t>
            </a:r>
            <a:endParaRPr altLang="en-US" dirty="0"/>
          </a:p>
        </p:txBody>
      </p:sp>
    </p:spTree>
    <p:extLst>
      <p:ext uri="{BB962C8B-B14F-4D97-AF65-F5344CB8AC3E}">
        <p14:creationId xmlns:p14="http://schemas.microsoft.com/office/powerpoint/2010/main" val="373212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2" t="18393" r="26473" b="26786"/>
          <a:stretch/>
        </p:blipFill>
        <p:spPr bwMode="auto">
          <a:xfrm>
            <a:off x="42296" y="1052736"/>
            <a:ext cx="9066208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93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137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2" t="16518" r="25625" b="8125"/>
          <a:stretch/>
        </p:blipFill>
        <p:spPr bwMode="auto">
          <a:xfrm>
            <a:off x="378140" y="-43788"/>
            <a:ext cx="8586348" cy="69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701657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7" t="23929" r="27277" b="33393"/>
          <a:stretch/>
        </p:blipFill>
        <p:spPr bwMode="auto">
          <a:xfrm>
            <a:off x="-72" y="908720"/>
            <a:ext cx="9160393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7279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79" t="21607" r="14152" b="10178"/>
          <a:stretch/>
        </p:blipFill>
        <p:spPr bwMode="auto">
          <a:xfrm>
            <a:off x="48234" y="20243"/>
            <a:ext cx="9111044" cy="6837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77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49" name="Picture 1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0" name="Picture 2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1" name="Picture 3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2" name="Picture 4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3" name="Picture 5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4" name="Picture 6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3412998"/>
              </p:ext>
            </p:extLst>
          </p:nvPr>
        </p:nvGraphicFramePr>
        <p:xfrm>
          <a:off x="827584" y="578020"/>
          <a:ext cx="7560840" cy="5155236"/>
        </p:xfrm>
        <a:graphic>
          <a:graphicData uri="http://schemas.openxmlformats.org/drawingml/2006/table">
            <a:tbl>
              <a:tblPr/>
              <a:tblGrid>
                <a:gridCol w="1890211"/>
                <a:gridCol w="5670629"/>
              </a:tblGrid>
              <a:tr h="296862">
                <a:tc>
                  <a:txBody>
                    <a:bodyPr/>
                    <a:lstStyle/>
                    <a:p>
                      <a:r>
                        <a:rPr lang="zh-TW" altLang="en-US" sz="1200" dirty="0">
                          <a:effectLst/>
                        </a:rPr>
                        <a:t>工作內容說明</a:t>
                      </a:r>
                      <a:r>
                        <a:rPr lang="en-US" altLang="zh-TW" sz="1200" dirty="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工作內容如下</a:t>
                      </a:r>
                      <a:r>
                        <a:rPr lang="en-US" altLang="zh-TW" sz="1200">
                          <a:effectLst/>
                        </a:rPr>
                        <a:t>: A.</a:t>
                      </a:r>
                      <a:r>
                        <a:rPr lang="zh-TW" altLang="en-US" sz="1200">
                          <a:effectLst/>
                        </a:rPr>
                        <a:t>生產線機台操作</a:t>
                      </a:r>
                      <a:r>
                        <a:rPr lang="en-US" altLang="zh-TW" sz="1200">
                          <a:effectLst/>
                        </a:rPr>
                        <a:t>,</a:t>
                      </a:r>
                      <a:r>
                        <a:rPr lang="zh-TW" altLang="en-US" sz="1200">
                          <a:effectLst/>
                        </a:rPr>
                        <a:t>貨品搬運</a:t>
                      </a:r>
                      <a:r>
                        <a:rPr lang="en-US" altLang="zh-TW" sz="1200">
                          <a:effectLst/>
                        </a:rPr>
                        <a:t>,</a:t>
                      </a:r>
                      <a:r>
                        <a:rPr lang="zh-TW" altLang="en-US" sz="1200">
                          <a:effectLst/>
                        </a:rPr>
                        <a:t>成品檢驗  </a:t>
                      </a:r>
                      <a:r>
                        <a:rPr lang="en-US" altLang="zh-TW" sz="1200">
                          <a:effectLst/>
                        </a:rPr>
                        <a:t>B.</a:t>
                      </a:r>
                      <a:r>
                        <a:rPr lang="zh-TW" altLang="en-US" sz="1200">
                          <a:effectLst/>
                        </a:rPr>
                        <a:t>工作環境為無塵室</a:t>
                      </a:r>
                      <a:r>
                        <a:rPr lang="en-US" altLang="zh-TW" sz="1200">
                          <a:effectLst/>
                        </a:rPr>
                        <a:t>,</a:t>
                      </a:r>
                      <a:r>
                        <a:rPr lang="zh-TW" altLang="en-US" sz="1200">
                          <a:effectLst/>
                        </a:rPr>
                        <a:t>需著無塵服</a:t>
                      </a:r>
                      <a:r>
                        <a:rPr lang="en-US" altLang="zh-TW" sz="1200">
                          <a:effectLst/>
                        </a:rPr>
                        <a:t>,</a:t>
                      </a:r>
                      <a:r>
                        <a:rPr lang="zh-TW" altLang="en-US" sz="1200">
                          <a:effectLst/>
                        </a:rPr>
                        <a:t>戴口罩</a:t>
                      </a:r>
                      <a:r>
                        <a:rPr lang="en-US" altLang="zh-TW" sz="1200">
                          <a:effectLst/>
                        </a:rPr>
                        <a:t>,</a:t>
                      </a:r>
                      <a:r>
                        <a:rPr lang="zh-TW" altLang="en-US" sz="1200">
                          <a:effectLst/>
                        </a:rPr>
                        <a:t>手套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職務類別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作業員／包裝員</a:t>
                      </a:r>
                      <a:r>
                        <a:rPr lang="en-US" altLang="zh-TW" sz="1200">
                          <a:effectLst/>
                        </a:rPr>
                        <a:t>, </a:t>
                      </a:r>
                      <a:r>
                        <a:rPr lang="zh-TW" altLang="en-US" sz="1200">
                          <a:effectLst/>
                        </a:rPr>
                        <a:t>其他機械操作員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管理責任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無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工作性質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全職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接受身分類別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200"/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470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上班族</a:t>
                      </a:r>
                      <a:r>
                        <a:rPr lang="en-US" altLang="zh-TW" sz="1200">
                          <a:effectLst/>
                        </a:rPr>
                        <a:t>, </a:t>
                      </a:r>
                      <a:r>
                        <a:rPr lang="zh-TW" altLang="en-US" sz="1200">
                          <a:effectLst/>
                        </a:rPr>
                        <a:t>應屆畢業生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200"/>
                    </a:p>
                  </a:txBody>
                  <a:tcPr marL="33892" marR="33892" marT="16946" marB="169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327">
                <a:tc>
                  <a:txBody>
                    <a:bodyPr/>
                    <a:lstStyle/>
                    <a:p>
                      <a:endParaRPr lang="zh-TW" altLang="en-US" sz="1200" dirty="0">
                        <a:effectLst/>
                      </a:endParaRP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200"/>
                    </a:p>
                  </a:txBody>
                  <a:tcPr marL="33892" marR="33892" marT="16946" marB="1694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上班地點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台南市善化區 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出差外派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N/A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薪資待遇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依公司規定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可開始上班日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一個月內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上班時段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日班</a:t>
                      </a:r>
                      <a:r>
                        <a:rPr lang="en-US" altLang="zh-TW" sz="1200">
                          <a:effectLst/>
                        </a:rPr>
                        <a:t>, </a:t>
                      </a:r>
                      <a:r>
                        <a:rPr lang="zh-TW" altLang="en-US" sz="1200">
                          <a:effectLst/>
                        </a:rPr>
                        <a:t>晚班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休假制度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 dirty="0">
                          <a:effectLst/>
                        </a:rPr>
                        <a:t>依公司規定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需求人數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200">
                          <a:effectLst/>
                        </a:rPr>
                        <a:t>300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90">
                <a:tc gridSpan="2">
                  <a:txBody>
                    <a:bodyPr/>
                    <a:lstStyle/>
                    <a:p>
                      <a:endParaRPr lang="zh-TW" altLang="en-US" sz="1200" dirty="0">
                        <a:effectLst/>
                      </a:endParaRPr>
                    </a:p>
                  </a:txBody>
                  <a:tcPr marL="17652" marR="17652" marT="17652" marB="1765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 dirty="0">
                          <a:effectLst/>
                        </a:rPr>
                        <a:t>學歷要求</a:t>
                      </a:r>
                      <a:r>
                        <a:rPr lang="en-US" altLang="zh-TW" sz="1200" dirty="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專科</a:t>
                      </a:r>
                      <a:r>
                        <a:rPr lang="en-US" altLang="zh-TW" sz="1200">
                          <a:effectLst/>
                        </a:rPr>
                        <a:t>, </a:t>
                      </a:r>
                      <a:r>
                        <a:rPr lang="zh-TW" altLang="en-US" sz="1200">
                          <a:effectLst/>
                        </a:rPr>
                        <a:t>大學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科系限制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TW" altLang="en-US" sz="1200">
                        <a:effectLst/>
                      </a:endParaRP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071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工作經驗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TW" altLang="en-US" sz="1200" dirty="0">
                          <a:effectLst/>
                        </a:rPr>
                        <a:t>不拘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62">
                <a:tc>
                  <a:txBody>
                    <a:bodyPr/>
                    <a:lstStyle/>
                    <a:p>
                      <a:r>
                        <a:rPr lang="zh-TW" altLang="en-US" sz="1200">
                          <a:effectLst/>
                        </a:rPr>
                        <a:t>語文條件</a:t>
                      </a:r>
                      <a:r>
                        <a:rPr lang="en-US" altLang="zh-TW" sz="120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200" dirty="0">
                          <a:effectLst/>
                        </a:rPr>
                        <a:t>[</a:t>
                      </a:r>
                      <a:r>
                        <a:rPr lang="zh-TW" altLang="en-US" sz="1200" dirty="0">
                          <a:effectLst/>
                        </a:rPr>
                        <a:t>英文</a:t>
                      </a:r>
                      <a:r>
                        <a:rPr lang="en-US" altLang="zh-TW" sz="1200" dirty="0">
                          <a:effectLst/>
                        </a:rPr>
                        <a:t>] </a:t>
                      </a:r>
                      <a:r>
                        <a:rPr lang="zh-TW" altLang="en-US" sz="1200" dirty="0">
                          <a:effectLst/>
                        </a:rPr>
                        <a:t>聽</a:t>
                      </a:r>
                      <a:r>
                        <a:rPr lang="en-US" altLang="zh-TW" sz="1200" dirty="0">
                          <a:effectLst/>
                        </a:rPr>
                        <a:t>: </a:t>
                      </a:r>
                      <a:r>
                        <a:rPr lang="zh-TW" altLang="en-US" sz="1200" dirty="0">
                          <a:effectLst/>
                        </a:rPr>
                        <a:t>略懂</a:t>
                      </a:r>
                      <a:r>
                        <a:rPr lang="en-US" altLang="zh-TW" sz="1200" dirty="0">
                          <a:effectLst/>
                        </a:rPr>
                        <a:t>, </a:t>
                      </a:r>
                      <a:r>
                        <a:rPr lang="zh-TW" altLang="en-US" sz="1200" dirty="0">
                          <a:effectLst/>
                        </a:rPr>
                        <a:t>說</a:t>
                      </a:r>
                      <a:r>
                        <a:rPr lang="en-US" altLang="zh-TW" sz="1200" dirty="0">
                          <a:effectLst/>
                        </a:rPr>
                        <a:t>: </a:t>
                      </a:r>
                      <a:r>
                        <a:rPr lang="zh-TW" altLang="en-US" sz="1200" dirty="0">
                          <a:effectLst/>
                        </a:rPr>
                        <a:t>略懂</a:t>
                      </a:r>
                      <a:r>
                        <a:rPr lang="en-US" altLang="zh-TW" sz="1200" dirty="0">
                          <a:effectLst/>
                        </a:rPr>
                        <a:t>, </a:t>
                      </a:r>
                      <a:r>
                        <a:rPr lang="zh-TW" altLang="en-US" sz="1200" dirty="0">
                          <a:effectLst/>
                        </a:rPr>
                        <a:t>讀</a:t>
                      </a:r>
                      <a:r>
                        <a:rPr lang="en-US" altLang="zh-TW" sz="1200" dirty="0">
                          <a:effectLst/>
                        </a:rPr>
                        <a:t>: </a:t>
                      </a:r>
                      <a:r>
                        <a:rPr lang="zh-TW" altLang="en-US" sz="1200" dirty="0">
                          <a:effectLst/>
                        </a:rPr>
                        <a:t>略懂</a:t>
                      </a:r>
                      <a:r>
                        <a:rPr lang="en-US" altLang="zh-TW" sz="1200" dirty="0">
                          <a:effectLst/>
                        </a:rPr>
                        <a:t>, </a:t>
                      </a:r>
                      <a:r>
                        <a:rPr lang="zh-TW" altLang="en-US" sz="1200" dirty="0">
                          <a:effectLst/>
                        </a:rPr>
                        <a:t>寫</a:t>
                      </a:r>
                      <a:r>
                        <a:rPr lang="en-US" altLang="zh-TW" sz="1200" dirty="0">
                          <a:effectLst/>
                        </a:rPr>
                        <a:t>: </a:t>
                      </a:r>
                      <a:r>
                        <a:rPr lang="zh-TW" altLang="en-US" sz="1200" dirty="0">
                          <a:effectLst/>
                        </a:rPr>
                        <a:t>略懂</a:t>
                      </a:r>
                      <a:br>
                        <a:rPr lang="zh-TW" altLang="en-US" sz="1200" dirty="0">
                          <a:effectLst/>
                        </a:rPr>
                      </a:br>
                      <a:endParaRPr lang="zh-TW" altLang="en-US" sz="1200" dirty="0">
                        <a:effectLst/>
                      </a:endParaRP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8153">
                <a:tc>
                  <a:txBody>
                    <a:bodyPr/>
                    <a:lstStyle/>
                    <a:p>
                      <a:r>
                        <a:rPr lang="zh-TW" altLang="en-US" sz="1200" dirty="0">
                          <a:effectLst/>
                        </a:rPr>
                        <a:t>其它條件</a:t>
                      </a:r>
                      <a:r>
                        <a:rPr lang="en-US" altLang="zh-TW" sz="1200" dirty="0">
                          <a:effectLst/>
                        </a:rPr>
                        <a:t>: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200" dirty="0">
                          <a:effectLst/>
                        </a:rPr>
                        <a:t>1. </a:t>
                      </a:r>
                      <a:r>
                        <a:rPr lang="zh-TW" altLang="en-US" sz="1200" dirty="0">
                          <a:effectLst/>
                        </a:rPr>
                        <a:t>大專以上畢業</a:t>
                      </a:r>
                      <a:r>
                        <a:rPr lang="en-US" altLang="zh-TW" sz="1200" dirty="0">
                          <a:effectLst/>
                        </a:rPr>
                        <a:t>2. </a:t>
                      </a:r>
                      <a:r>
                        <a:rPr lang="zh-TW" altLang="en-US" sz="1200" dirty="0">
                          <a:effectLst/>
                        </a:rPr>
                        <a:t>採四輪二班制：工作兩天，休息兩天</a:t>
                      </a:r>
                      <a:r>
                        <a:rPr lang="en-US" altLang="zh-TW" sz="1200" dirty="0">
                          <a:effectLst/>
                        </a:rPr>
                        <a:t>3. </a:t>
                      </a:r>
                      <a:r>
                        <a:rPr lang="zh-TW" altLang="en-US" sz="1200" dirty="0">
                          <a:effectLst/>
                        </a:rPr>
                        <a:t>日夜班調換：半年夜班、半年日班  </a:t>
                      </a:r>
                      <a:r>
                        <a:rPr lang="en-US" altLang="zh-TW" sz="1200" dirty="0">
                          <a:effectLst/>
                        </a:rPr>
                        <a:t>4. </a:t>
                      </a:r>
                      <a:r>
                        <a:rPr lang="zh-TW" altLang="en-US" sz="1200" dirty="0">
                          <a:effectLst/>
                        </a:rPr>
                        <a:t>工作時間：日班</a:t>
                      </a:r>
                      <a:r>
                        <a:rPr lang="en-US" altLang="zh-TW" sz="1200" dirty="0">
                          <a:effectLst/>
                        </a:rPr>
                        <a:t>-7:20AM~7:20PM</a:t>
                      </a:r>
                      <a:r>
                        <a:rPr lang="zh-TW" altLang="en-US" sz="1200" dirty="0">
                          <a:effectLst/>
                        </a:rPr>
                        <a:t>；夜班</a:t>
                      </a:r>
                      <a:r>
                        <a:rPr lang="en-US" altLang="zh-TW" sz="1200" dirty="0">
                          <a:effectLst/>
                        </a:rPr>
                        <a:t>-7:20PM~</a:t>
                      </a:r>
                      <a:r>
                        <a:rPr lang="zh-TW" altLang="en-US" sz="1200" dirty="0">
                          <a:effectLst/>
                        </a:rPr>
                        <a:t>翌日</a:t>
                      </a:r>
                      <a:r>
                        <a:rPr lang="en-US" altLang="zh-TW" sz="1200" dirty="0">
                          <a:effectLst/>
                        </a:rPr>
                        <a:t>7:20AM  5. </a:t>
                      </a:r>
                      <a:r>
                        <a:rPr lang="zh-TW" altLang="en-US" sz="1200" dirty="0">
                          <a:effectLst/>
                        </a:rPr>
                        <a:t>提供免費固定路線交通車接送同仁上下班</a:t>
                      </a:r>
                      <a:r>
                        <a:rPr lang="en-US" altLang="zh-TW" sz="1200" dirty="0">
                          <a:effectLst/>
                        </a:rPr>
                        <a:t>6. </a:t>
                      </a:r>
                      <a:r>
                        <a:rPr lang="zh-TW" altLang="en-US" sz="1200" dirty="0">
                          <a:effectLst/>
                        </a:rPr>
                        <a:t>保障年薪</a:t>
                      </a:r>
                      <a:r>
                        <a:rPr lang="en-US" altLang="zh-TW" sz="1200" dirty="0">
                          <a:effectLst/>
                        </a:rPr>
                        <a:t>14</a:t>
                      </a:r>
                      <a:r>
                        <a:rPr lang="zh-TW" altLang="en-US" sz="1200" dirty="0">
                          <a:effectLst/>
                        </a:rPr>
                        <a:t>個月，各類津貼獎金，另享有員工分紅。</a:t>
                      </a:r>
                      <a:r>
                        <a:rPr lang="en-US" altLang="zh-TW" sz="1200" dirty="0">
                          <a:effectLst/>
                        </a:rPr>
                        <a:t>7. </a:t>
                      </a:r>
                      <a:r>
                        <a:rPr lang="zh-TW" altLang="en-US" sz="1200" dirty="0">
                          <a:effectLst/>
                        </a:rPr>
                        <a:t>無經驗可，具半導體相關經驗者尤佳。</a:t>
                      </a:r>
                    </a:p>
                  </a:txBody>
                  <a:tcPr marL="14122" marR="14122" marT="14122" marB="1412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4455" name="Picture 7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6" name="Picture 8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57" name="Picture 9" descr="http://www.104ehr.net/images/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413" y="1339850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66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班別為做二休二，遇急單時須加班調整為做三休一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休假照班表輪，而非照國定假日休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工作時間皆須穿著無塵服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目檢員需長時間看顯微鏡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一般作業員需長時間站立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需輪日班與夜班</a:t>
            </a:r>
            <a:endParaRPr lang="en-US" altLang="zh-TW" dirty="0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/>
              <a:t>需有健康的</a:t>
            </a:r>
            <a:r>
              <a:rPr lang="zh-TW" altLang="en-US" dirty="0" smtClean="0"/>
              <a:t>身體</a:t>
            </a:r>
            <a:endParaRPr lang="en-US" altLang="zh-TW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技術員的現況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924944"/>
            <a:ext cx="3076575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169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內容版面配置區 1"/>
          <p:cNvSpPr>
            <a:spLocks noGrp="1"/>
          </p:cNvSpPr>
          <p:nvPr>
            <p:ph idx="1"/>
          </p:nvPr>
        </p:nvSpPr>
        <p:spPr bwMode="auto">
          <a:xfrm>
            <a:off x="395288" y="1412875"/>
            <a:ext cx="8374062" cy="3960813"/>
          </a:xfrm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>
              <a:lnSpc>
                <a:spcPct val="120000"/>
              </a:lnSpc>
              <a:defRPr/>
            </a:pPr>
            <a:r>
              <a:rPr altLang="en-US" dirty="0" smtClean="0"/>
              <a:t>新鮮人在</a:t>
            </a:r>
            <a:r>
              <a:rPr lang="en-US" altLang="zh-TW" dirty="0" smtClean="0"/>
              <a:t>1</a:t>
            </a:r>
            <a:r>
              <a:rPr altLang="en-US" dirty="0" smtClean="0"/>
              <a:t>年半內有</a:t>
            </a:r>
            <a:r>
              <a:rPr lang="en-US" altLang="zh-TW" sz="3900" dirty="0" smtClean="0">
                <a:solidFill>
                  <a:schemeClr val="accent3"/>
                </a:solidFill>
              </a:rPr>
              <a:t>46</a:t>
            </a:r>
            <a:r>
              <a:rPr altLang="zh-TW" sz="3900" dirty="0" smtClean="0">
                <a:solidFill>
                  <a:schemeClr val="accent3"/>
                </a:solidFill>
              </a:rPr>
              <a:t>％</a:t>
            </a:r>
            <a:r>
              <a:rPr altLang="en-US" dirty="0" smtClean="0"/>
              <a:t>被開除或績效低落</a:t>
            </a:r>
            <a:endParaRPr lang="en-US" altLang="zh-TW" dirty="0" smtClean="0"/>
          </a:p>
          <a:p>
            <a:pPr lvl="1">
              <a:lnSpc>
                <a:spcPct val="120000"/>
              </a:lnSpc>
              <a:defRPr/>
            </a:pPr>
            <a:r>
              <a:rPr altLang="zh-TW" dirty="0" smtClean="0"/>
              <a:t>根</a:t>
            </a:r>
            <a:r>
              <a:rPr altLang="zh-TW" dirty="0"/>
              <a:t>據美國頂尖領導管理培訓機構「領導智商」（</a:t>
            </a:r>
            <a:r>
              <a:rPr lang="en-US" altLang="zh-TW" dirty="0"/>
              <a:t>Leadership IQ</a:t>
            </a:r>
            <a:r>
              <a:rPr altLang="zh-TW" dirty="0"/>
              <a:t>）的最新調查，過去</a:t>
            </a:r>
            <a:r>
              <a:rPr lang="en-US" altLang="zh-TW" dirty="0"/>
              <a:t>3</a:t>
            </a:r>
            <a:r>
              <a:rPr altLang="zh-TW" dirty="0"/>
              <a:t>年追蹤的</a:t>
            </a:r>
            <a:r>
              <a:rPr lang="en-US" altLang="zh-TW" dirty="0"/>
              <a:t>2</a:t>
            </a:r>
            <a:r>
              <a:rPr altLang="zh-TW" dirty="0"/>
              <a:t>萬名工作</a:t>
            </a:r>
            <a:r>
              <a:rPr altLang="zh-TW" dirty="0">
                <a:solidFill>
                  <a:schemeClr val="accent3"/>
                </a:solidFill>
              </a:rPr>
              <a:t>新鮮人</a:t>
            </a:r>
            <a:r>
              <a:rPr altLang="zh-TW" dirty="0"/>
              <a:t>，有</a:t>
            </a:r>
            <a:r>
              <a:rPr lang="en-US" altLang="zh-TW" dirty="0">
                <a:solidFill>
                  <a:schemeClr val="accent3"/>
                </a:solidFill>
              </a:rPr>
              <a:t>46</a:t>
            </a:r>
            <a:r>
              <a:rPr altLang="zh-TW" dirty="0">
                <a:solidFill>
                  <a:schemeClr val="accent3"/>
                </a:solidFill>
              </a:rPr>
              <a:t>％在</a:t>
            </a:r>
            <a:r>
              <a:rPr lang="en-US" altLang="zh-TW" dirty="0">
                <a:solidFill>
                  <a:schemeClr val="accent3"/>
                </a:solidFill>
              </a:rPr>
              <a:t>1</a:t>
            </a:r>
            <a:r>
              <a:rPr altLang="zh-TW" dirty="0">
                <a:solidFill>
                  <a:schemeClr val="accent3"/>
                </a:solidFill>
              </a:rPr>
              <a:t>年半內，不是被開除，就是績效低落</a:t>
            </a:r>
            <a:r>
              <a:rPr altLang="zh-TW" dirty="0" smtClean="0"/>
              <a:t>。</a:t>
            </a:r>
            <a:endParaRPr lang="en-US" altLang="zh-TW" dirty="0" smtClean="0"/>
          </a:p>
          <a:p>
            <a:pPr>
              <a:lnSpc>
                <a:spcPct val="120000"/>
              </a:lnSpc>
              <a:defRPr/>
            </a:pPr>
            <a:r>
              <a:rPr altLang="zh-TW" dirty="0" smtClean="0"/>
              <a:t>不</a:t>
            </a:r>
            <a:r>
              <a:rPr altLang="zh-TW" dirty="0"/>
              <a:t>適任的原因，都不是因為技能不足，而是</a:t>
            </a:r>
            <a:r>
              <a:rPr altLang="zh-TW" dirty="0">
                <a:solidFill>
                  <a:schemeClr val="accent3"/>
                </a:solidFill>
              </a:rPr>
              <a:t>態度不對</a:t>
            </a:r>
            <a:r>
              <a:rPr altLang="zh-TW" dirty="0" smtClean="0"/>
              <a:t>。</a:t>
            </a:r>
            <a:endParaRPr lang="en-US" altLang="zh-TW" dirty="0" smtClean="0"/>
          </a:p>
          <a:p>
            <a:pPr>
              <a:lnSpc>
                <a:spcPct val="120000"/>
              </a:lnSpc>
              <a:defRPr/>
            </a:pPr>
            <a:r>
              <a:rPr altLang="zh-TW" dirty="0" smtClean="0"/>
              <a:t>「</a:t>
            </a:r>
            <a:r>
              <a:rPr altLang="zh-TW" dirty="0"/>
              <a:t>不適任原因」榜首的，是</a:t>
            </a:r>
            <a:r>
              <a:rPr altLang="zh-TW" dirty="0">
                <a:solidFill>
                  <a:schemeClr val="accent3"/>
                </a:solidFill>
              </a:rPr>
              <a:t>可教性（</a:t>
            </a:r>
            <a:r>
              <a:rPr lang="en-US" altLang="zh-TW" dirty="0" err="1" smtClean="0">
                <a:solidFill>
                  <a:schemeClr val="accent3"/>
                </a:solidFill>
              </a:rPr>
              <a:t>coachability</a:t>
            </a:r>
            <a:r>
              <a:rPr altLang="zh-TW" dirty="0">
                <a:solidFill>
                  <a:schemeClr val="accent3"/>
                </a:solidFill>
              </a:rPr>
              <a:t>），第</a:t>
            </a:r>
            <a:r>
              <a:rPr lang="en-US" altLang="zh-TW" dirty="0">
                <a:solidFill>
                  <a:schemeClr val="accent3"/>
                </a:solidFill>
              </a:rPr>
              <a:t>2</a:t>
            </a:r>
            <a:r>
              <a:rPr altLang="zh-TW" dirty="0">
                <a:solidFill>
                  <a:schemeClr val="accent3"/>
                </a:solidFill>
              </a:rPr>
              <a:t>是情緒智</a:t>
            </a:r>
            <a:r>
              <a:rPr altLang="zh-TW" dirty="0" smtClean="0">
                <a:solidFill>
                  <a:schemeClr val="accent3"/>
                </a:solidFill>
              </a:rPr>
              <a:t>商</a:t>
            </a:r>
            <a:r>
              <a:rPr lang="en-US" altLang="zh-TW" dirty="0" smtClean="0">
                <a:solidFill>
                  <a:schemeClr val="accent3"/>
                </a:solidFill>
              </a:rPr>
              <a:t>(EQ)</a:t>
            </a:r>
            <a:r>
              <a:rPr altLang="zh-TW" dirty="0" smtClean="0">
                <a:solidFill>
                  <a:schemeClr val="accent3"/>
                </a:solidFill>
              </a:rPr>
              <a:t>，</a:t>
            </a:r>
            <a:r>
              <a:rPr altLang="zh-TW" dirty="0">
                <a:solidFill>
                  <a:schemeClr val="accent3"/>
                </a:solidFill>
              </a:rPr>
              <a:t>第</a:t>
            </a:r>
            <a:r>
              <a:rPr lang="en-US" altLang="zh-TW" dirty="0">
                <a:solidFill>
                  <a:schemeClr val="accent3"/>
                </a:solidFill>
              </a:rPr>
              <a:t>3</a:t>
            </a:r>
            <a:r>
              <a:rPr altLang="zh-TW" dirty="0">
                <a:solidFill>
                  <a:schemeClr val="accent3"/>
                </a:solidFill>
              </a:rPr>
              <a:t>是動</a:t>
            </a:r>
            <a:r>
              <a:rPr altLang="zh-TW" dirty="0" smtClean="0">
                <a:solidFill>
                  <a:schemeClr val="accent3"/>
                </a:solidFill>
              </a:rPr>
              <a:t>機</a:t>
            </a:r>
            <a:r>
              <a:rPr lang="en-US" altLang="zh-TW" dirty="0" smtClean="0">
                <a:solidFill>
                  <a:schemeClr val="accent3"/>
                </a:solidFill>
              </a:rPr>
              <a:t>(Motivation)</a:t>
            </a:r>
            <a:r>
              <a:rPr altLang="zh-TW" dirty="0" smtClean="0"/>
              <a:t>。</a:t>
            </a:r>
            <a:r>
              <a:rPr altLang="zh-TW" dirty="0">
                <a:solidFill>
                  <a:schemeClr val="accent3"/>
                </a:solidFill>
              </a:rPr>
              <a:t>技能則排名最末</a:t>
            </a:r>
            <a:r>
              <a:rPr altLang="zh-TW" dirty="0" smtClean="0"/>
              <a:t>。</a:t>
            </a:r>
            <a:endParaRPr lang="en-US" altLang="zh-TW" dirty="0" smtClean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eaLnBrk="1" hangingPunct="1">
              <a:defRPr/>
            </a:pPr>
            <a:r>
              <a:rPr altLang="en-US" dirty="0"/>
              <a:t>新鮮人入職後的困境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5357813" y="6443663"/>
            <a:ext cx="3535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TW" altLang="en-US" sz="1600">
                <a:ea typeface="微軟正黑體" pitchFamily="34" charset="-120"/>
              </a:rPr>
              <a:t>資料來源：天下雜誌</a:t>
            </a:r>
            <a:r>
              <a:rPr kumimoji="0" lang="en-US" altLang="zh-TW" sz="1600">
                <a:ea typeface="微軟正黑體" pitchFamily="34" charset="-120"/>
              </a:rPr>
              <a:t>2012/2</a:t>
            </a:r>
            <a:r>
              <a:rPr kumimoji="0" lang="zh-TW" altLang="en-US" sz="1600">
                <a:ea typeface="微軟正黑體" pitchFamily="34" charset="-120"/>
              </a:rPr>
              <a:t>月</a:t>
            </a:r>
            <a:endParaRPr kumimoji="0" lang="en-US" altLang="zh-TW" sz="1600">
              <a:ea typeface="微軟正黑體" pitchFamily="34" charset="-120"/>
            </a:endParaRPr>
          </a:p>
        </p:txBody>
      </p:sp>
      <p:sp>
        <p:nvSpPr>
          <p:cNvPr id="2" name="圓角矩形 1"/>
          <p:cNvSpPr/>
          <p:nvPr/>
        </p:nvSpPr>
        <p:spPr>
          <a:xfrm>
            <a:off x="1907704" y="5373216"/>
            <a:ext cx="5688632" cy="864096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TW" altLang="en-US" sz="2400" dirty="0"/>
              <a:t>仍有</a:t>
            </a:r>
            <a:r>
              <a:rPr lang="en-US" altLang="zh-TW" sz="4000" dirty="0"/>
              <a:t>54%</a:t>
            </a:r>
            <a:r>
              <a:rPr lang="zh-TW" altLang="en-US" sz="2400" dirty="0"/>
              <a:t>是留任的好員工或良好績效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hlinkClick r:id="rId2"/>
              </a:rPr>
              <a:t>http://www.tsmc.com/chinese/video/fabtour.html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TSMC introduction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844640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Content Placeholder 3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90465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基本資料確認釐清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體型</a:t>
            </a:r>
            <a:r>
              <a:rPr lang="en-US" altLang="zh-TW" sz="2400" dirty="0" smtClean="0">
                <a:ea typeface="微軟正黑體" pitchFamily="34" charset="-120"/>
              </a:rPr>
              <a:t>/</a:t>
            </a:r>
            <a:r>
              <a:rPr lang="zh-TW" altLang="en-US" sz="2400" dirty="0" smtClean="0">
                <a:ea typeface="微軟正黑體" pitchFamily="34" charset="-120"/>
              </a:rPr>
              <a:t>習慣 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求轉職動機</a:t>
            </a:r>
            <a:r>
              <a:rPr lang="en-US" altLang="zh-TW" sz="2400" dirty="0" smtClean="0">
                <a:ea typeface="微軟正黑體" pitchFamily="34" charset="-120"/>
              </a:rPr>
              <a:t>/</a:t>
            </a:r>
            <a:r>
              <a:rPr lang="zh-TW" altLang="en-US" sz="2400" dirty="0">
                <a:ea typeface="微軟正黑體" pitchFamily="34" charset="-120"/>
              </a:rPr>
              <a:t>穩定性 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困難工作可容忍</a:t>
            </a:r>
            <a:r>
              <a:rPr lang="zh-TW" altLang="en-US" sz="2400" dirty="0">
                <a:ea typeface="微軟正黑體" pitchFamily="34" charset="-120"/>
              </a:rPr>
              <a:t>程</a:t>
            </a:r>
            <a:r>
              <a:rPr lang="zh-TW" altLang="en-US" sz="2400" dirty="0" smtClean="0">
                <a:ea typeface="微軟正黑體" pitchFamily="34" charset="-120"/>
              </a:rPr>
              <a:t>度</a:t>
            </a:r>
            <a:r>
              <a:rPr lang="en-US" altLang="zh-TW" sz="2400" dirty="0" smtClean="0">
                <a:ea typeface="微軟正黑體" pitchFamily="34" charset="-120"/>
              </a:rPr>
              <a:t>/</a:t>
            </a:r>
            <a:r>
              <a:rPr lang="zh-TW" altLang="en-US" sz="2400" dirty="0" smtClean="0">
                <a:ea typeface="微軟正黑體" pitchFamily="34" charset="-120"/>
              </a:rPr>
              <a:t>工</a:t>
            </a:r>
            <a:r>
              <a:rPr lang="zh-TW" altLang="en-US" sz="2400" dirty="0">
                <a:ea typeface="微軟正黑體" pitchFamily="34" charset="-120"/>
              </a:rPr>
              <a:t>作內容偏</a:t>
            </a:r>
            <a:r>
              <a:rPr lang="zh-TW" altLang="en-US" sz="2400" dirty="0" smtClean="0">
                <a:ea typeface="微軟正黑體" pitchFamily="34" charset="-120"/>
              </a:rPr>
              <a:t>好 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困難班別容忍程度</a:t>
            </a:r>
            <a:r>
              <a:rPr lang="en-US" altLang="zh-TW" sz="2400" dirty="0">
                <a:ea typeface="微軟正黑體" pitchFamily="34" charset="-120"/>
              </a:rPr>
              <a:t>/</a:t>
            </a:r>
            <a:r>
              <a:rPr lang="zh-TW" altLang="en-US" sz="2400" dirty="0" smtClean="0">
                <a:ea typeface="微軟正黑體" pitchFamily="34" charset="-120"/>
              </a:rPr>
              <a:t>輪班偏好 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加</a:t>
            </a:r>
            <a:r>
              <a:rPr lang="zh-TW" altLang="en-US" sz="2400" dirty="0">
                <a:ea typeface="微軟正黑體" pitchFamily="34" charset="-120"/>
              </a:rPr>
              <a:t>班意願</a:t>
            </a:r>
            <a:endParaRPr lang="en-US" altLang="zh-TW" sz="2400" dirty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薪</a:t>
            </a:r>
            <a:r>
              <a:rPr lang="zh-TW" altLang="en-US" sz="2400" dirty="0">
                <a:ea typeface="微軟正黑體" pitchFamily="34" charset="-120"/>
              </a:rPr>
              <a:t>資待</a:t>
            </a:r>
            <a:r>
              <a:rPr lang="zh-TW" altLang="en-US" sz="2400" dirty="0" smtClean="0">
                <a:ea typeface="微軟正黑體" pitchFamily="34" charset="-120"/>
              </a:rPr>
              <a:t>遇接受程度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服從</a:t>
            </a:r>
            <a:r>
              <a:rPr lang="zh-TW" altLang="en-US" sz="2400" dirty="0" smtClean="0">
                <a:ea typeface="微軟正黑體" pitchFamily="34" charset="-120"/>
              </a:rPr>
              <a:t>性 </a:t>
            </a:r>
          </a:p>
        </p:txBody>
      </p:sp>
      <p:sp>
        <p:nvSpPr>
          <p:cNvPr id="192517" name="Tit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4082"/>
          </a:xfrm>
          <a:ln/>
        </p:spPr>
        <p:txBody>
          <a:bodyPr/>
          <a:lstStyle/>
          <a:p>
            <a:r>
              <a:rPr lang="zh-TW" altLang="en-US" sz="3200" dirty="0" smtClean="0">
                <a:latin typeface="微軟正黑體" pitchFamily="34" charset="-120"/>
                <a:ea typeface="微軟正黑體" pitchFamily="34" charset="-120"/>
              </a:rPr>
              <a:t>一般性問題重點</a:t>
            </a:r>
          </a:p>
        </p:txBody>
      </p:sp>
      <p:sp>
        <p:nvSpPr>
          <p:cNvPr id="3" name="五邊形 2"/>
          <p:cNvSpPr/>
          <p:nvPr/>
        </p:nvSpPr>
        <p:spPr>
          <a:xfrm>
            <a:off x="3203848" y="836712"/>
            <a:ext cx="5966563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 smtClean="0">
                <a:solidFill>
                  <a:prstClr val="black"/>
                </a:solidFill>
              </a:rPr>
              <a:t>誠實為上</a:t>
            </a:r>
            <a:r>
              <a:rPr lang="en-US" altLang="zh-TW" dirty="0" smtClean="0">
                <a:solidFill>
                  <a:prstClr val="black"/>
                </a:solidFill>
              </a:rPr>
              <a:t>)</a:t>
            </a:r>
            <a:endParaRPr lang="zh-TW" altLang="en-US" dirty="0">
              <a:solidFill>
                <a:prstClr val="black"/>
              </a:solidFill>
            </a:endParaRPr>
          </a:p>
        </p:txBody>
      </p:sp>
      <p:sp>
        <p:nvSpPr>
          <p:cNvPr id="8" name="五邊形 7"/>
          <p:cNvSpPr/>
          <p:nvPr/>
        </p:nvSpPr>
        <p:spPr>
          <a:xfrm>
            <a:off x="2195736" y="1412776"/>
            <a:ext cx="6696422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>
                <a:solidFill>
                  <a:prstClr val="black"/>
                </a:solidFill>
              </a:rPr>
              <a:t>(</a:t>
            </a:r>
            <a:r>
              <a:rPr lang="zh-TW" altLang="en-US" dirty="0">
                <a:solidFill>
                  <a:prstClr val="black"/>
                </a:solidFill>
              </a:rPr>
              <a:t>抽菸幾年了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一天抽幾包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最近一次喝酒是甚麼時候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和誰</a:t>
            </a:r>
            <a:r>
              <a:rPr lang="en-US" altLang="zh-TW" dirty="0">
                <a:solidFill>
                  <a:prstClr val="black"/>
                </a:solidFill>
              </a:rPr>
              <a:t>?)</a:t>
            </a:r>
          </a:p>
        </p:txBody>
      </p:sp>
      <p:sp>
        <p:nvSpPr>
          <p:cNvPr id="9" name="五邊形 8"/>
          <p:cNvSpPr/>
          <p:nvPr/>
        </p:nvSpPr>
        <p:spPr>
          <a:xfrm>
            <a:off x="3347864" y="1987826"/>
            <a:ext cx="5544295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>
                <a:solidFill>
                  <a:prstClr val="black"/>
                </a:solidFill>
              </a:rPr>
              <a:t>(</a:t>
            </a:r>
            <a:r>
              <a:rPr lang="zh-TW" altLang="en-US" dirty="0">
                <a:solidFill>
                  <a:prstClr val="black"/>
                </a:solidFill>
              </a:rPr>
              <a:t>為何離開</a:t>
            </a:r>
            <a:r>
              <a:rPr lang="en-US" altLang="zh-TW" dirty="0">
                <a:solidFill>
                  <a:prstClr val="black"/>
                </a:solidFill>
              </a:rPr>
              <a:t>? vs.</a:t>
            </a:r>
            <a:r>
              <a:rPr lang="zh-TW" altLang="en-US" dirty="0">
                <a:solidFill>
                  <a:prstClr val="black"/>
                </a:solidFill>
              </a:rPr>
              <a:t>為何而來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是否有固定的支出</a:t>
            </a:r>
            <a:r>
              <a:rPr lang="en-US" altLang="zh-TW" dirty="0">
                <a:solidFill>
                  <a:prstClr val="black"/>
                </a:solidFill>
              </a:rPr>
              <a:t>?)</a:t>
            </a:r>
          </a:p>
        </p:txBody>
      </p:sp>
      <p:sp>
        <p:nvSpPr>
          <p:cNvPr id="10" name="五邊形 9"/>
          <p:cNvSpPr/>
          <p:nvPr/>
        </p:nvSpPr>
        <p:spPr>
          <a:xfrm>
            <a:off x="827584" y="3023513"/>
            <a:ext cx="7992567" cy="405487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lnSpc>
                <a:spcPct val="150000"/>
              </a:lnSpc>
            </a:pPr>
            <a:r>
              <a:rPr lang="en-US" altLang="zh-TW" dirty="0">
                <a:solidFill>
                  <a:prstClr val="black"/>
                </a:solidFill>
              </a:rPr>
              <a:t>(</a:t>
            </a:r>
            <a:r>
              <a:rPr lang="zh-TW" altLang="en-US" dirty="0">
                <a:solidFill>
                  <a:srgbClr val="3333FF"/>
                </a:solidFill>
              </a:rPr>
              <a:t>前工作</a:t>
            </a:r>
            <a:r>
              <a:rPr lang="zh-TW" altLang="en-US" dirty="0">
                <a:solidFill>
                  <a:prstClr val="black"/>
                </a:solidFill>
              </a:rPr>
              <a:t>或</a:t>
            </a:r>
            <a:r>
              <a:rPr lang="zh-TW" altLang="en-US" dirty="0">
                <a:solidFill>
                  <a:srgbClr val="3333FF"/>
                </a:solidFill>
              </a:rPr>
              <a:t>過去經驗</a:t>
            </a:r>
            <a:r>
              <a:rPr lang="zh-TW" altLang="en-US" dirty="0">
                <a:solidFill>
                  <a:prstClr val="black"/>
                </a:solidFill>
              </a:rPr>
              <a:t>最不喜</a:t>
            </a:r>
            <a:r>
              <a:rPr lang="zh-TW" altLang="en-US" dirty="0" smtClean="0">
                <a:solidFill>
                  <a:prstClr val="black"/>
                </a:solidFill>
              </a:rPr>
              <a:t>歡</a:t>
            </a:r>
            <a:r>
              <a:rPr lang="en-US" altLang="zh-TW" dirty="0" smtClean="0">
                <a:solidFill>
                  <a:prstClr val="black"/>
                </a:solidFill>
              </a:rPr>
              <a:t>/</a:t>
            </a:r>
            <a:r>
              <a:rPr lang="zh-TW" altLang="en-US" dirty="0" smtClean="0">
                <a:solidFill>
                  <a:prstClr val="black"/>
                </a:solidFill>
              </a:rPr>
              <a:t>最喜歡做</a:t>
            </a:r>
            <a:r>
              <a:rPr lang="zh-TW" altLang="en-US" dirty="0">
                <a:solidFill>
                  <a:prstClr val="black"/>
                </a:solidFill>
              </a:rPr>
              <a:t>的工</a:t>
            </a:r>
            <a:r>
              <a:rPr lang="zh-TW" altLang="en-US" dirty="0" smtClean="0">
                <a:solidFill>
                  <a:prstClr val="black"/>
                </a:solidFill>
              </a:rPr>
              <a:t>作站點是</a:t>
            </a:r>
            <a:r>
              <a:rPr lang="zh-TW" altLang="en-US" dirty="0">
                <a:solidFill>
                  <a:prstClr val="black"/>
                </a:solidFill>
              </a:rPr>
              <a:t>甚麼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為甚麼</a:t>
            </a:r>
            <a:r>
              <a:rPr lang="en-US" altLang="zh-TW" dirty="0">
                <a:solidFill>
                  <a:prstClr val="black"/>
                </a:solidFill>
              </a:rPr>
              <a:t>?)</a:t>
            </a:r>
          </a:p>
        </p:txBody>
      </p:sp>
      <p:sp>
        <p:nvSpPr>
          <p:cNvPr id="11" name="五邊形 10"/>
          <p:cNvSpPr/>
          <p:nvPr/>
        </p:nvSpPr>
        <p:spPr>
          <a:xfrm>
            <a:off x="827584" y="4077072"/>
            <a:ext cx="7992567" cy="460636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>
              <a:lnSpc>
                <a:spcPct val="150000"/>
              </a:lnSpc>
            </a:pPr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 smtClean="0">
                <a:solidFill>
                  <a:srgbClr val="3333FF"/>
                </a:solidFill>
              </a:rPr>
              <a:t>過去</a:t>
            </a:r>
            <a:r>
              <a:rPr lang="zh-TW" altLang="en-US" dirty="0" smtClean="0">
                <a:solidFill>
                  <a:prstClr val="black"/>
                </a:solidFill>
              </a:rPr>
              <a:t>輪班經驗比較難適應的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輪夜班最長的</a:t>
            </a:r>
            <a:r>
              <a:rPr lang="zh-TW" altLang="en-US" dirty="0" smtClean="0">
                <a:solidFill>
                  <a:srgbClr val="3333FF"/>
                </a:solidFill>
              </a:rPr>
              <a:t>經驗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比較喜歡的班別是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為甚麼</a:t>
            </a:r>
            <a:r>
              <a:rPr lang="en-US" altLang="zh-TW" dirty="0" smtClean="0">
                <a:solidFill>
                  <a:prstClr val="black"/>
                </a:solidFill>
              </a:rPr>
              <a:t>?)</a:t>
            </a:r>
            <a:endParaRPr lang="en-US" altLang="zh-TW" dirty="0">
              <a:solidFill>
                <a:prstClr val="black"/>
              </a:solidFill>
            </a:endParaRPr>
          </a:p>
        </p:txBody>
      </p:sp>
      <p:sp>
        <p:nvSpPr>
          <p:cNvPr id="13" name="五邊形 12"/>
          <p:cNvSpPr/>
          <p:nvPr/>
        </p:nvSpPr>
        <p:spPr>
          <a:xfrm>
            <a:off x="2053596" y="4724130"/>
            <a:ext cx="6838562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>
                <a:solidFill>
                  <a:srgbClr val="3333FF"/>
                </a:solidFill>
              </a:rPr>
              <a:t>前工</a:t>
            </a:r>
            <a:r>
              <a:rPr lang="zh-TW" altLang="en-US" dirty="0" smtClean="0">
                <a:solidFill>
                  <a:srgbClr val="3333FF"/>
                </a:solidFill>
              </a:rPr>
              <a:t>作</a:t>
            </a:r>
            <a:r>
              <a:rPr lang="zh-TW" altLang="en-US" dirty="0" smtClean="0">
                <a:solidFill>
                  <a:prstClr val="black"/>
                </a:solidFill>
              </a:rPr>
              <a:t>最長的單月加班時數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srgbClr val="3333FF"/>
                </a:solidFill>
              </a:rPr>
              <a:t>過去</a:t>
            </a:r>
            <a:r>
              <a:rPr lang="zh-TW" altLang="en-US" dirty="0" smtClean="0">
                <a:solidFill>
                  <a:srgbClr val="3333FF"/>
                </a:solidFill>
              </a:rPr>
              <a:t>經驗</a:t>
            </a:r>
            <a:r>
              <a:rPr lang="zh-TW" altLang="en-US" dirty="0" smtClean="0">
                <a:solidFill>
                  <a:prstClr val="black"/>
                </a:solidFill>
              </a:rPr>
              <a:t>甚麼情況下會拒絕加班</a:t>
            </a:r>
            <a:r>
              <a:rPr lang="en-US" altLang="zh-TW" dirty="0" smtClean="0">
                <a:solidFill>
                  <a:prstClr val="black"/>
                </a:solidFill>
              </a:rPr>
              <a:t>?)</a:t>
            </a:r>
            <a:endParaRPr lang="en-US" altLang="zh-TW" dirty="0">
              <a:solidFill>
                <a:prstClr val="black"/>
              </a:solidFill>
            </a:endParaRPr>
          </a:p>
        </p:txBody>
      </p:sp>
      <p:sp>
        <p:nvSpPr>
          <p:cNvPr id="14" name="五邊形 13"/>
          <p:cNvSpPr/>
          <p:nvPr/>
        </p:nvSpPr>
        <p:spPr>
          <a:xfrm>
            <a:off x="3203848" y="5301208"/>
            <a:ext cx="5760640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 smtClean="0">
                <a:solidFill>
                  <a:prstClr val="black"/>
                </a:solidFill>
              </a:rPr>
              <a:t>與你的期望薪資差距多少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為甚麼理由還要接受</a:t>
            </a:r>
            <a:r>
              <a:rPr lang="en-US" altLang="zh-TW" dirty="0" smtClean="0">
                <a:solidFill>
                  <a:prstClr val="black"/>
                </a:solidFill>
              </a:rPr>
              <a:t>?)</a:t>
            </a:r>
            <a:endParaRPr lang="en-US" altLang="zh-TW" dirty="0">
              <a:solidFill>
                <a:prstClr val="black"/>
              </a:solidFill>
            </a:endParaRPr>
          </a:p>
        </p:txBody>
      </p:sp>
      <p:sp>
        <p:nvSpPr>
          <p:cNvPr id="17" name="五邊形 16"/>
          <p:cNvSpPr/>
          <p:nvPr/>
        </p:nvSpPr>
        <p:spPr>
          <a:xfrm>
            <a:off x="1691679" y="5876258"/>
            <a:ext cx="7190699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 smtClean="0">
                <a:solidFill>
                  <a:prstClr val="black"/>
                </a:solidFill>
              </a:rPr>
              <a:t>不喜歡哪一類型主管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甚麼方面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舉一個實際的例子</a:t>
            </a:r>
            <a:r>
              <a:rPr lang="en-US" altLang="zh-TW" dirty="0" smtClean="0">
                <a:solidFill>
                  <a:prstClr val="black"/>
                </a:solidFill>
              </a:rPr>
              <a:t>)</a:t>
            </a:r>
            <a:endParaRPr lang="en-US" altLang="zh-TW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5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相處</a:t>
            </a:r>
            <a:r>
              <a:rPr lang="en-US" altLang="zh-TW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主管相處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團隊適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性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危險環境容忍程度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職業病擔心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程度</a:t>
            </a:r>
            <a:endParaRPr lang="en-US" altLang="zh-TW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薪資待遇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經濟狀況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/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輪班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問題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zh-TW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925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C58290BC-A277-49E2-BA25-DC982502DEF7}" type="slidenum">
              <a:rPr kumimoji="0" lang="en-US" altLang="zh-TW" smtClean="0">
                <a:solidFill>
                  <a:prstClr val="black"/>
                </a:solidFill>
                <a:ea typeface="新細明體" pitchFamily="18" charset="-120"/>
              </a:rPr>
              <a:pPr/>
              <a:t>62</a:t>
            </a:fld>
            <a:endParaRPr kumimoji="0" lang="en-US" altLang="zh-TW" smtClean="0">
              <a:solidFill>
                <a:prstClr val="black"/>
              </a:solidFill>
              <a:ea typeface="新細明體" pitchFamily="18" charset="-120"/>
            </a:endParaRPr>
          </a:p>
        </p:txBody>
      </p:sp>
      <p:sp>
        <p:nvSpPr>
          <p:cNvPr id="14" name="五邊形 13"/>
          <p:cNvSpPr/>
          <p:nvPr/>
        </p:nvSpPr>
        <p:spPr>
          <a:xfrm>
            <a:off x="899592" y="2132856"/>
            <a:ext cx="7920558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</a:rPr>
              <a:t>(</a:t>
            </a:r>
            <a:r>
              <a:rPr lang="zh-TW" altLang="en-US" dirty="0" smtClean="0">
                <a:solidFill>
                  <a:prstClr val="black"/>
                </a:solidFill>
              </a:rPr>
              <a:t>不</a:t>
            </a:r>
            <a:r>
              <a:rPr lang="en-US" altLang="zh-TW" dirty="0" smtClean="0">
                <a:solidFill>
                  <a:prstClr val="black"/>
                </a:solidFill>
              </a:rPr>
              <a:t>)</a:t>
            </a:r>
            <a:r>
              <a:rPr lang="zh-TW" altLang="en-US" dirty="0" smtClean="0">
                <a:solidFill>
                  <a:prstClr val="black"/>
                </a:solidFill>
              </a:rPr>
              <a:t>喜歡甚麼樣的人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en-US" altLang="zh-TW" dirty="0">
                <a:solidFill>
                  <a:prstClr val="black"/>
                </a:solidFill>
              </a:rPr>
              <a:t> (</a:t>
            </a:r>
            <a:r>
              <a:rPr lang="zh-TW" altLang="en-US" dirty="0">
                <a:solidFill>
                  <a:prstClr val="black"/>
                </a:solidFill>
              </a:rPr>
              <a:t>不</a:t>
            </a:r>
            <a:r>
              <a:rPr lang="en-US" altLang="zh-TW" dirty="0">
                <a:solidFill>
                  <a:prstClr val="black"/>
                </a:solidFill>
              </a:rPr>
              <a:t>)</a:t>
            </a:r>
            <a:r>
              <a:rPr lang="zh-TW" altLang="en-US" dirty="0">
                <a:solidFill>
                  <a:prstClr val="black"/>
                </a:solidFill>
              </a:rPr>
              <a:t>喜歡甚麼</a:t>
            </a:r>
            <a:r>
              <a:rPr lang="zh-TW" altLang="en-US" dirty="0" smtClean="0">
                <a:solidFill>
                  <a:prstClr val="black"/>
                </a:solidFill>
              </a:rPr>
              <a:t>樣團隊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endParaRPr lang="zh-TW" altLang="en-US" dirty="0">
              <a:solidFill>
                <a:prstClr val="black"/>
              </a:solidFill>
            </a:endParaRPr>
          </a:p>
        </p:txBody>
      </p:sp>
      <p:sp>
        <p:nvSpPr>
          <p:cNvPr id="15" name="五邊形 14"/>
          <p:cNvSpPr/>
          <p:nvPr/>
        </p:nvSpPr>
        <p:spPr>
          <a:xfrm>
            <a:off x="899591" y="3356992"/>
            <a:ext cx="7920559" cy="433062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zh-TW" altLang="en-US" dirty="0" smtClean="0">
                <a:solidFill>
                  <a:prstClr val="black"/>
                </a:solidFill>
              </a:rPr>
              <a:t>最不喜歡的站別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 最擔心的站別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>
                <a:solidFill>
                  <a:prstClr val="black"/>
                </a:solidFill>
              </a:rPr>
              <a:t>為甚麼</a:t>
            </a:r>
            <a:r>
              <a:rPr lang="en-US" altLang="zh-TW" dirty="0">
                <a:solidFill>
                  <a:prstClr val="black"/>
                </a:solidFill>
              </a:rPr>
              <a:t>?</a:t>
            </a:r>
            <a:endParaRPr lang="zh-TW" altLang="en-US" dirty="0">
              <a:solidFill>
                <a:prstClr val="black"/>
              </a:solidFill>
            </a:endParaRPr>
          </a:p>
        </p:txBody>
      </p:sp>
      <p:sp>
        <p:nvSpPr>
          <p:cNvPr id="16" name="五邊形 15"/>
          <p:cNvSpPr/>
          <p:nvPr/>
        </p:nvSpPr>
        <p:spPr>
          <a:xfrm>
            <a:off x="899592" y="4581128"/>
            <a:ext cx="7920558" cy="504056"/>
          </a:xfrm>
          <a:prstGeom prst="homePlat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zh-TW" altLang="en-US" dirty="0" smtClean="0">
                <a:solidFill>
                  <a:prstClr val="black"/>
                </a:solidFill>
              </a:rPr>
              <a:t>為甚麼是這個價錢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 </a:t>
            </a:r>
            <a:r>
              <a:rPr lang="zh-TW" altLang="en-US" dirty="0">
                <a:solidFill>
                  <a:prstClr val="black"/>
                </a:solidFill>
              </a:rPr>
              <a:t>每月固定支出多少錢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r>
              <a:rPr lang="zh-TW" altLang="en-US" dirty="0" smtClean="0">
                <a:solidFill>
                  <a:prstClr val="black"/>
                </a:solidFill>
              </a:rPr>
              <a:t>輪班對你來說有甚麼好處</a:t>
            </a:r>
            <a:r>
              <a:rPr lang="en-US" altLang="zh-TW" dirty="0" smtClean="0">
                <a:solidFill>
                  <a:prstClr val="black"/>
                </a:solidFill>
              </a:rPr>
              <a:t>?</a:t>
            </a:r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8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5" name="Content Placeholder 3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細心度</a:t>
            </a:r>
            <a:endParaRPr lang="en-US" altLang="zh-TW" sz="2400" dirty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簡單英文</a:t>
            </a:r>
            <a:r>
              <a:rPr lang="en-US" altLang="zh-TW" sz="2400" dirty="0">
                <a:ea typeface="微軟正黑體" pitchFamily="34" charset="-120"/>
              </a:rPr>
              <a:t>/</a:t>
            </a:r>
            <a:r>
              <a:rPr lang="zh-TW" altLang="en-US" sz="2400" dirty="0">
                <a:ea typeface="微軟正黑體" pitchFamily="34" charset="-120"/>
              </a:rPr>
              <a:t>數理能力</a:t>
            </a:r>
            <a:endParaRPr lang="en-US" altLang="zh-TW" sz="2400" dirty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目前是否懷孕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  <a:r>
              <a:rPr lang="zh-TW" altLang="en-US" sz="2400" dirty="0" smtClean="0">
                <a:ea typeface="微軟正黑體" pitchFamily="34" charset="-120"/>
              </a:rPr>
              <a:t>近期是否有懷孕計畫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是否曾有犯罪紀錄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是否</a:t>
            </a:r>
            <a:r>
              <a:rPr lang="zh-TW" altLang="en-US" sz="2400" dirty="0" smtClean="0">
                <a:ea typeface="微軟正黑體" pitchFamily="34" charset="-120"/>
              </a:rPr>
              <a:t>有精神疾病病史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是</a:t>
            </a:r>
            <a:r>
              <a:rPr lang="zh-TW" altLang="en-US" sz="2400" dirty="0" smtClean="0">
                <a:ea typeface="微軟正黑體" pitchFamily="34" charset="-120"/>
              </a:rPr>
              <a:t>否有重大疾病醫療中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  <a:r>
              <a:rPr lang="zh-TW" altLang="en-US" sz="2400" dirty="0">
                <a:ea typeface="微軟正黑體" pitchFamily="34" charset="-120"/>
              </a:rPr>
              <a:t>目前復原狀況</a:t>
            </a:r>
            <a:r>
              <a:rPr lang="en-US" altLang="zh-TW" sz="2400" dirty="0">
                <a:ea typeface="微軟正黑體" pitchFamily="34" charset="-120"/>
              </a:rPr>
              <a:t>?</a:t>
            </a:r>
            <a:endParaRPr lang="en-US" altLang="zh-TW" sz="2400" dirty="0" smtClean="0"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400" dirty="0" smtClean="0">
                <a:ea typeface="微軟正黑體" pitchFamily="34" charset="-120"/>
              </a:rPr>
              <a:t>性</a:t>
            </a:r>
            <a:r>
              <a:rPr lang="zh-TW" altLang="en-US" sz="2400" dirty="0">
                <a:ea typeface="微軟正黑體" pitchFamily="34" charset="-120"/>
              </a:rPr>
              <a:t>別傾</a:t>
            </a:r>
            <a:r>
              <a:rPr lang="zh-TW" altLang="en-US" sz="2400" dirty="0" smtClean="0">
                <a:ea typeface="微軟正黑體" pitchFamily="34" charset="-120"/>
              </a:rPr>
              <a:t>向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zh-TW" altLang="en-US" sz="2400" dirty="0">
                <a:ea typeface="微軟正黑體" pitchFamily="34" charset="-120"/>
              </a:rPr>
              <a:t>婚姻狀</a:t>
            </a:r>
            <a:r>
              <a:rPr lang="zh-TW" altLang="en-US" sz="2400" dirty="0" smtClean="0">
                <a:ea typeface="微軟正黑體" pitchFamily="34" charset="-120"/>
              </a:rPr>
              <a:t>況是矜寡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  <a:r>
              <a:rPr lang="zh-TW" altLang="en-US" sz="2400" dirty="0" smtClean="0">
                <a:ea typeface="微軟正黑體" pitchFamily="34" charset="-120"/>
              </a:rPr>
              <a:t>離婚</a:t>
            </a:r>
            <a:r>
              <a:rPr lang="en-US" altLang="zh-TW" sz="2400" dirty="0" smtClean="0">
                <a:ea typeface="微軟正黑體" pitchFamily="34" charset="-120"/>
              </a:rPr>
              <a:t>?</a:t>
            </a:r>
          </a:p>
        </p:txBody>
      </p:sp>
      <p:sp>
        <p:nvSpPr>
          <p:cNvPr id="192517" name="Title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  <a:ln/>
        </p:spPr>
        <p:txBody>
          <a:bodyPr>
            <a:normAutofit/>
          </a:bodyPr>
          <a:lstStyle/>
          <a:p>
            <a:r>
              <a:rPr lang="zh-TW" altLang="en-US" sz="3200" dirty="0">
                <a:latin typeface="微軟正黑體" pitchFamily="34" charset="-120"/>
                <a:ea typeface="微軟正黑體" pitchFamily="34" charset="-120"/>
              </a:rPr>
              <a:t>特殊</a:t>
            </a:r>
            <a:r>
              <a:rPr lang="zh-TW" altLang="en-US" sz="3200" dirty="0" smtClean="0">
                <a:latin typeface="微軟正黑體" pitchFamily="34" charset="-120"/>
                <a:ea typeface="微軟正黑體" pitchFamily="34" charset="-120"/>
              </a:rPr>
              <a:t>性問題重點</a:t>
            </a:r>
          </a:p>
        </p:txBody>
      </p:sp>
      <p:sp>
        <p:nvSpPr>
          <p:cNvPr id="1925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fld id="{C58290BC-A277-49E2-BA25-DC982502DEF7}" type="slidenum">
              <a:rPr kumimoji="0" lang="en-US" altLang="zh-TW" smtClean="0">
                <a:solidFill>
                  <a:prstClr val="black"/>
                </a:solidFill>
                <a:ea typeface="新細明體" pitchFamily="18" charset="-120"/>
              </a:rPr>
              <a:pPr/>
              <a:t>63</a:t>
            </a:fld>
            <a:endParaRPr kumimoji="0" lang="en-US" altLang="zh-TW" smtClean="0">
              <a:solidFill>
                <a:prstClr val="black"/>
              </a:solidFill>
              <a:ea typeface="新細明體" pitchFamily="18" charset="-120"/>
            </a:endParaRPr>
          </a:p>
        </p:txBody>
      </p:sp>
      <p:sp>
        <p:nvSpPr>
          <p:cNvPr id="6" name="五邊形 5"/>
          <p:cNvSpPr/>
          <p:nvPr/>
        </p:nvSpPr>
        <p:spPr>
          <a:xfrm>
            <a:off x="5652120" y="2204864"/>
            <a:ext cx="3240038" cy="3816424"/>
          </a:xfrm>
          <a:prstGeom prst="homePlate">
            <a:avLst>
              <a:gd name="adj" fmla="val 244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en-US" altLang="zh-TW" dirty="0" smtClean="0">
                <a:solidFill>
                  <a:prstClr val="black"/>
                </a:solidFill>
                <a:latin typeface="微軟正黑體"/>
              </a:rPr>
              <a:t>HR</a:t>
            </a:r>
            <a:r>
              <a:rPr lang="zh-TW" altLang="en-US" dirty="0" smtClean="0">
                <a:solidFill>
                  <a:prstClr val="black"/>
                </a:solidFill>
                <a:latin typeface="微軟正黑體"/>
              </a:rPr>
              <a:t>協助探詢</a:t>
            </a:r>
            <a:endParaRPr lang="en-US" altLang="zh-TW" dirty="0">
              <a:solidFill>
                <a:prstClr val="black"/>
              </a:solidFill>
            </a:endParaRPr>
          </a:p>
        </p:txBody>
      </p:sp>
      <p:sp>
        <p:nvSpPr>
          <p:cNvPr id="7" name="五邊形 6"/>
          <p:cNvSpPr/>
          <p:nvPr/>
        </p:nvSpPr>
        <p:spPr>
          <a:xfrm>
            <a:off x="5640153" y="1337685"/>
            <a:ext cx="3240038" cy="720080"/>
          </a:xfrm>
          <a:prstGeom prst="homePlate">
            <a:avLst>
              <a:gd name="adj" fmla="val 2446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defTabSz="457200"/>
            <a:r>
              <a:rPr lang="zh-TW" altLang="en-US" dirty="0" smtClean="0">
                <a:solidFill>
                  <a:prstClr val="black"/>
                </a:solidFill>
              </a:rPr>
              <a:t>有效的測驗即可得之</a:t>
            </a:r>
            <a:endParaRPr lang="en-US" altLang="zh-TW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54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4608512"/>
          </a:xfrm>
        </p:spPr>
        <p:txBody>
          <a:bodyPr/>
          <a:lstStyle/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負面型</a:t>
            </a:r>
            <a:r>
              <a:rPr altLang="en-US" dirty="0" smtClean="0"/>
              <a:t>：悲觀、嫉世憤俗、沒有熱情、不合作。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受難者型</a:t>
            </a:r>
            <a:r>
              <a:rPr altLang="en-US" dirty="0" smtClean="0"/>
              <a:t>：認為自己很可憐、感覺受到不公、喜歡怪罪別人、引發其他人的罪惡感。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抱怨牢騷型</a:t>
            </a:r>
            <a:r>
              <a:rPr altLang="en-US" dirty="0" smtClean="0"/>
              <a:t>：到處訴苦、愛反抗、長期心懷不滿。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高高在上型</a:t>
            </a:r>
            <a:r>
              <a:rPr altLang="en-US" dirty="0" smtClean="0"/>
              <a:t>：優越感、傲慢、自我中心、堅持自己永遠不會錯。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以退為進型</a:t>
            </a:r>
            <a:r>
              <a:rPr altLang="en-US" dirty="0" smtClean="0"/>
              <a:t>：表面上順從、謙恭、安靜、避免衝突，但是也逃避責任。</a:t>
            </a:r>
            <a:endParaRPr lang="en-US" altLang="zh-TW" dirty="0" smtClean="0"/>
          </a:p>
          <a:p>
            <a:pPr>
              <a:defRPr/>
            </a:pPr>
            <a:r>
              <a:rPr altLang="en-US" dirty="0" smtClean="0">
                <a:solidFill>
                  <a:schemeClr val="accent3"/>
                </a:solidFill>
              </a:rPr>
              <a:t>敵意攻擊型</a:t>
            </a:r>
            <a:r>
              <a:rPr altLang="en-US" dirty="0" smtClean="0"/>
              <a:t>：愛逞強出頭、不滿足、愛爭辯、容易出現辱罵或暴力的行為。</a:t>
            </a:r>
            <a:endParaRPr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pPr eaLnBrk="1" hangingPunct="1">
              <a:defRPr/>
            </a:pPr>
            <a:r>
              <a:rPr altLang="zh-TW" dirty="0"/>
              <a:t>老闆最害怕的</a:t>
            </a:r>
            <a:r>
              <a:rPr lang="en-US" altLang="zh-TW" dirty="0"/>
              <a:t>6</a:t>
            </a:r>
            <a:r>
              <a:rPr altLang="zh-TW" dirty="0"/>
              <a:t>種問題員工</a:t>
            </a:r>
            <a:endParaRPr altLang="en-US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5357813" y="6443663"/>
            <a:ext cx="3535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zh-TW" altLang="en-US" sz="1600">
                <a:ea typeface="微軟正黑體" pitchFamily="34" charset="-120"/>
              </a:rPr>
              <a:t>資料來源：天下雜誌</a:t>
            </a:r>
            <a:r>
              <a:rPr kumimoji="0" lang="en-US" altLang="zh-TW" sz="1600">
                <a:ea typeface="微軟正黑體" pitchFamily="34" charset="-120"/>
              </a:rPr>
              <a:t>2012/2</a:t>
            </a:r>
            <a:r>
              <a:rPr kumimoji="0" lang="zh-TW" altLang="en-US" sz="1600">
                <a:ea typeface="微軟正黑體" pitchFamily="34" charset="-120"/>
              </a:rPr>
              <a:t>月</a:t>
            </a:r>
            <a:endParaRPr kumimoji="0" lang="en-US" altLang="zh-TW" sz="1600">
              <a:ea typeface="微軟正黑體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5010150"/>
            <a:ext cx="1439862" cy="1439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 eaLnBrk="1" hangingPunct="1">
              <a:defRPr/>
            </a:pPr>
            <a:r>
              <a:rPr kumimoji="1" altLang="en-US" dirty="0"/>
              <a:t>企業選才的邏輯</a:t>
            </a:r>
          </a:p>
        </p:txBody>
      </p:sp>
      <p:sp>
        <p:nvSpPr>
          <p:cNvPr id="4" name="內容版面配置區 1"/>
          <p:cNvSpPr txBox="1">
            <a:spLocks/>
          </p:cNvSpPr>
          <p:nvPr/>
        </p:nvSpPr>
        <p:spPr bwMode="auto">
          <a:xfrm>
            <a:off x="468313" y="1484313"/>
            <a:ext cx="8229600" cy="439261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150000"/>
              </a:lnSpc>
              <a:defRPr/>
            </a:pP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選最適合的人</a:t>
            </a:r>
            <a:r>
              <a:rPr lang="en-US" altLang="zh-TW" dirty="0" smtClean="0">
                <a:solidFill>
                  <a:schemeClr val="tx2"/>
                </a:solidFill>
                <a:latin typeface="微軟正黑體" pitchFamily="34" charset="-120"/>
              </a:rPr>
              <a:t>   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不是選</a:t>
            </a:r>
            <a:r>
              <a:rPr altLang="zh-TW" dirty="0" smtClean="0">
                <a:solidFill>
                  <a:srgbClr val="0070C0"/>
                </a:solidFill>
                <a:latin typeface="微軟正黑體" pitchFamily="34" charset="-120"/>
              </a:rPr>
              <a:t>最優秀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的人</a:t>
            </a:r>
            <a:endParaRPr lang="en-US" altLang="zh-TW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選最適合的人</a:t>
            </a:r>
            <a:r>
              <a:rPr lang="en-US" altLang="zh-TW" dirty="0" smtClean="0">
                <a:solidFill>
                  <a:schemeClr val="tx2"/>
                </a:solidFill>
                <a:latin typeface="微軟正黑體" pitchFamily="34" charset="-120"/>
              </a:rPr>
              <a:t>   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不是選</a:t>
            </a:r>
            <a:r>
              <a:rPr altLang="zh-TW" dirty="0" smtClean="0">
                <a:solidFill>
                  <a:srgbClr val="0070C0"/>
                </a:solidFill>
                <a:latin typeface="微軟正黑體" pitchFamily="34" charset="-120"/>
              </a:rPr>
              <a:t>薪水要求最低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的人</a:t>
            </a:r>
            <a:endParaRPr lang="en-US" altLang="zh-TW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選最適合的人</a:t>
            </a:r>
            <a:r>
              <a:rPr lang="en-US" altLang="zh-TW" dirty="0" smtClean="0">
                <a:solidFill>
                  <a:schemeClr val="tx2"/>
                </a:solidFill>
                <a:latin typeface="微軟正黑體" pitchFamily="34" charset="-120"/>
              </a:rPr>
              <a:t>   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不是</a:t>
            </a:r>
            <a:r>
              <a:rPr altLang="zh-TW" dirty="0" smtClean="0">
                <a:solidFill>
                  <a:srgbClr val="0070C0"/>
                </a:solidFill>
                <a:latin typeface="微軟正黑體" pitchFamily="34" charset="-120"/>
              </a:rPr>
              <a:t>最</a:t>
            </a:r>
            <a:r>
              <a:rPr altLang="en-US" dirty="0">
                <a:solidFill>
                  <a:srgbClr val="0070C0"/>
                </a:solidFill>
                <a:latin typeface="微軟正黑體" pitchFamily="34" charset="-120"/>
                <a:ea typeface="微軟正黑體" pitchFamily="34" charset="-120"/>
              </a:rPr>
              <a:t>需</a:t>
            </a:r>
            <a:r>
              <a:rPr altLang="zh-TW" dirty="0" smtClean="0">
                <a:solidFill>
                  <a:srgbClr val="0070C0"/>
                </a:solidFill>
                <a:latin typeface="微軟正黑體" pitchFamily="34" charset="-120"/>
              </a:rPr>
              <a:t>要這份工作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的人</a:t>
            </a:r>
            <a:endParaRPr lang="en-US" altLang="zh-TW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選最適合的人</a:t>
            </a:r>
            <a:r>
              <a:rPr lang="en-US" altLang="zh-TW" dirty="0" smtClean="0">
                <a:solidFill>
                  <a:schemeClr val="tx2"/>
                </a:solidFill>
                <a:latin typeface="微軟正黑體" pitchFamily="34" charset="-120"/>
              </a:rPr>
              <a:t>   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不是</a:t>
            </a:r>
            <a:r>
              <a:rPr altLang="zh-TW" dirty="0" smtClean="0">
                <a:solidFill>
                  <a:srgbClr val="0070C0"/>
                </a:solidFill>
                <a:latin typeface="微軟正黑體" pitchFamily="34" charset="-120"/>
              </a:rPr>
              <a:t>最喜歡</a:t>
            </a:r>
            <a:r>
              <a:rPr altLang="zh-TW" dirty="0" smtClean="0">
                <a:solidFill>
                  <a:schemeClr val="tx2"/>
                </a:solidFill>
                <a:latin typeface="微軟正黑體" pitchFamily="34" charset="-120"/>
              </a:rPr>
              <a:t>的人</a:t>
            </a:r>
            <a:endParaRPr lang="en-US" altLang="zh-TW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 marL="109537" indent="0" algn="ctr">
              <a:lnSpc>
                <a:spcPct val="150000"/>
              </a:lnSpc>
              <a:buFont typeface="Wingdings 3" pitchFamily="18" charset="2"/>
              <a:buNone/>
              <a:defRPr/>
            </a:pPr>
            <a:endParaRPr lang="en-US" altLang="zh-TW" sz="2800" b="1" dirty="0" smtClean="0">
              <a:solidFill>
                <a:srgbClr val="FF0000"/>
              </a:solidFill>
              <a:latin typeface="微軟正黑體" pitchFamily="34" charset="-120"/>
            </a:endParaRPr>
          </a:p>
          <a:p>
            <a:pPr marL="109537" indent="0" algn="ctr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altLang="en-US" sz="48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最適合的人</a:t>
            </a:r>
            <a:endParaRPr lang="en-US" altLang="zh-TW" sz="4800" b="1" dirty="0" smtClean="0">
              <a:solidFill>
                <a:srgbClr val="FF0000"/>
              </a:solidFill>
              <a:latin typeface="微軟正黑體" pitchFamily="34" charset="-120"/>
            </a:endParaRPr>
          </a:p>
          <a:p>
            <a:pPr marL="109537" indent="0" algn="ctr">
              <a:lnSpc>
                <a:spcPct val="150000"/>
              </a:lnSpc>
              <a:buFont typeface="Wingdings 3" pitchFamily="18" charset="2"/>
              <a:buNone/>
              <a:defRPr/>
            </a:pPr>
            <a:r>
              <a:rPr altLang="en-US" sz="48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還有</a:t>
            </a:r>
            <a:r>
              <a:rPr altLang="en-US" sz="4800" dirty="0" smtClean="0">
                <a:solidFill>
                  <a:schemeClr val="accent3"/>
                </a:solidFill>
                <a:latin typeface="新細明體"/>
                <a:ea typeface="新細明體"/>
              </a:rPr>
              <a:t>，</a:t>
            </a:r>
            <a:r>
              <a:rPr altLang="en-US" sz="4800" dirty="0" smtClean="0">
                <a:solidFill>
                  <a:schemeClr val="accent3"/>
                </a:solidFill>
                <a:latin typeface="微軟正黑體" pitchFamily="34" charset="-120"/>
                <a:ea typeface="微軟正黑體" pitchFamily="34" charset="-120"/>
              </a:rPr>
              <a:t>服裝真的很重要</a:t>
            </a:r>
            <a:endParaRPr lang="en-US" altLang="zh-TW" sz="4800" dirty="0" smtClean="0">
              <a:solidFill>
                <a:schemeClr val="accent3"/>
              </a:solidFill>
              <a:latin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8313" y="14081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kumimoji="1" altLang="en-US" dirty="0" smtClean="0"/>
              <a:t>企業的考量</a:t>
            </a:r>
            <a:endParaRPr kumimoji="1" altLang="en-US" dirty="0"/>
          </a:p>
        </p:txBody>
      </p:sp>
      <p:sp>
        <p:nvSpPr>
          <p:cNvPr id="4" name="內容版面配置區 1"/>
          <p:cNvSpPr txBox="1">
            <a:spLocks/>
          </p:cNvSpPr>
          <p:nvPr/>
        </p:nvSpPr>
        <p:spPr bwMode="auto">
          <a:xfrm>
            <a:off x="468313" y="981075"/>
            <a:ext cx="8229600" cy="547211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125" indent="-255588" algn="l" rtl="0" eaLnBrk="0" fontAlgn="base" hangingPunct="0"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 3" pitchFamily="18" charset="2"/>
              <a:buChar char=""/>
              <a:defRPr lang="zh-TW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0713" indent="-228600" algn="l" rtl="0" eaLnBrk="0" fontAlgn="base" hangingPunct="0"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lang="zh-TW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8838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Wingdings 2" pitchFamily="18" charset="2"/>
              <a:buChar char=""/>
              <a:defRPr lang="zh-TW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lang="zh-TW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lang="zh-TW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chemeClr val="accent3"/>
                </a:solidFill>
                <a:latin typeface="微軟正黑體" pitchFamily="34" charset="-120"/>
              </a:rPr>
              <a:t>價值觀符合度</a:t>
            </a:r>
            <a:r>
              <a:rPr lang="en-US" altLang="en-US" sz="2800" dirty="0">
                <a:solidFill>
                  <a:schemeClr val="accent3"/>
                </a:solidFill>
                <a:latin typeface="微軟正黑體" pitchFamily="34" charset="-120"/>
              </a:rPr>
              <a:t>-</a:t>
            </a:r>
            <a:r>
              <a:rPr altLang="zh-TW" sz="2800" dirty="0">
                <a:solidFill>
                  <a:schemeClr val="accent3"/>
                </a:solidFill>
                <a:latin typeface="微軟正黑體" pitchFamily="34" charset="-120"/>
              </a:rPr>
              <a:t>這人是否和公司文化契合</a:t>
            </a:r>
            <a:r>
              <a:rPr altLang="zh-TW" sz="2800" dirty="0" smtClean="0">
                <a:solidFill>
                  <a:schemeClr val="accent3"/>
                </a:solidFill>
                <a:latin typeface="微軟正黑體" pitchFamily="34" charset="-120"/>
              </a:rPr>
              <a:t>？</a:t>
            </a:r>
            <a:endParaRPr lang="en-US" altLang="zh-TW" sz="28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000" dirty="0" smtClean="0">
                <a:solidFill>
                  <a:schemeClr val="tx2"/>
                </a:solidFill>
                <a:latin typeface="微軟正黑體" pitchFamily="34" charset="-120"/>
              </a:rPr>
              <a:t>應</a:t>
            </a: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徵者</a:t>
            </a:r>
            <a:r>
              <a:rPr lang="en-US" altLang="zh-TW" sz="2000" dirty="0">
                <a:solidFill>
                  <a:schemeClr val="tx2"/>
                </a:solidFill>
                <a:latin typeface="微軟正黑體" pitchFamily="34" charset="-120"/>
              </a:rPr>
              <a:t>『</a:t>
            </a: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個人工作價值觀是否符合公司文化</a:t>
            </a:r>
            <a:r>
              <a:rPr lang="en-US" altLang="zh-TW" sz="2000" dirty="0" smtClean="0">
                <a:solidFill>
                  <a:schemeClr val="tx2"/>
                </a:solidFill>
                <a:latin typeface="微軟正黑體" pitchFamily="34" charset="-120"/>
              </a:rPr>
              <a:t>』</a:t>
            </a:r>
          </a:p>
          <a:p>
            <a:pPr lvl="1">
              <a:lnSpc>
                <a:spcPct val="150000"/>
              </a:lnSpc>
              <a:defRPr/>
            </a:pP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因為觀念很難靠教育訓練來改變的，若找進來的人才是屬於</a:t>
            </a:r>
            <a:r>
              <a:rPr lang="en-US" altLang="zh-TW" sz="2000" dirty="0">
                <a:solidFill>
                  <a:schemeClr val="tx2"/>
                </a:solidFill>
                <a:latin typeface="微軟正黑體" pitchFamily="34" charset="-120"/>
              </a:rPr>
              <a:t>『</a:t>
            </a: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能力強而價值觀與公司文化差異過大</a:t>
            </a:r>
            <a:r>
              <a:rPr lang="en-US" altLang="zh-TW" sz="2000" dirty="0">
                <a:solidFill>
                  <a:schemeClr val="tx2"/>
                </a:solidFill>
                <a:latin typeface="微軟正黑體" pitchFamily="34" charset="-120"/>
              </a:rPr>
              <a:t>』</a:t>
            </a: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，將會對公司產生巨大的災</a:t>
            </a:r>
            <a:r>
              <a:rPr altLang="en-US" sz="2000" dirty="0" smtClean="0">
                <a:solidFill>
                  <a:schemeClr val="tx2"/>
                </a:solidFill>
                <a:latin typeface="微軟正黑體" pitchFamily="34" charset="-120"/>
              </a:rPr>
              <a:t>難</a:t>
            </a:r>
            <a:endParaRPr lang="en-US" altLang="zh-TW" sz="2000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>
              <a:lnSpc>
                <a:spcPct val="150000"/>
              </a:lnSpc>
              <a:defRPr/>
            </a:pPr>
            <a:r>
              <a:rPr altLang="en-US" sz="2800" dirty="0" smtClean="0">
                <a:solidFill>
                  <a:schemeClr val="accent3"/>
                </a:solidFill>
                <a:latin typeface="微軟正黑體" pitchFamily="34" charset="-120"/>
              </a:rPr>
              <a:t>職能符合度</a:t>
            </a:r>
            <a:r>
              <a:rPr lang="en-US" altLang="en-US" sz="2800" dirty="0" smtClean="0">
                <a:solidFill>
                  <a:schemeClr val="accent3"/>
                </a:solidFill>
                <a:latin typeface="微軟正黑體" pitchFamily="34" charset="-120"/>
              </a:rPr>
              <a:t>-</a:t>
            </a:r>
            <a:r>
              <a:rPr altLang="zh-TW" sz="2800" dirty="0" smtClean="0">
                <a:solidFill>
                  <a:schemeClr val="accent3"/>
                </a:solidFill>
                <a:latin typeface="微軟正黑體" pitchFamily="34" charset="-120"/>
              </a:rPr>
              <a:t>這</a:t>
            </a:r>
            <a:r>
              <a:rPr altLang="zh-TW" sz="2800" dirty="0">
                <a:solidFill>
                  <a:schemeClr val="accent3"/>
                </a:solidFill>
                <a:latin typeface="微軟正黑體" pitchFamily="34" charset="-120"/>
              </a:rPr>
              <a:t>人是否有能力勝任</a:t>
            </a:r>
            <a:r>
              <a:rPr altLang="zh-TW" sz="2800" dirty="0" smtClean="0">
                <a:solidFill>
                  <a:schemeClr val="accent3"/>
                </a:solidFill>
                <a:latin typeface="微軟正黑體" pitchFamily="34" charset="-120"/>
              </a:rPr>
              <a:t>？</a:t>
            </a:r>
            <a:endParaRPr altLang="en-US" sz="2800" dirty="0" smtClean="0">
              <a:solidFill>
                <a:schemeClr val="accent3"/>
              </a:solidFill>
              <a:latin typeface="微軟正黑體" pitchFamily="34" charset="-120"/>
            </a:endParaRPr>
          </a:p>
          <a:p>
            <a:pPr lvl="1">
              <a:lnSpc>
                <a:spcPct val="150000"/>
              </a:lnSpc>
              <a:defRPr/>
            </a:pPr>
            <a:r>
              <a:rPr altLang="en-US" sz="2000" dirty="0" smtClean="0">
                <a:solidFill>
                  <a:schemeClr val="tx2"/>
                </a:solidFill>
                <a:latin typeface="微軟正黑體" pitchFamily="34" charset="-120"/>
              </a:rPr>
              <a:t>事前掌握出缺職位的</a:t>
            </a:r>
            <a:r>
              <a:rPr lang="en-US" altLang="zh-TW" sz="2000" dirty="0">
                <a:solidFill>
                  <a:schemeClr val="tx2"/>
                </a:solidFill>
                <a:latin typeface="微軟正黑體" pitchFamily="34" charset="-120"/>
              </a:rPr>
              <a:t>『</a:t>
            </a: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能力需求</a:t>
            </a:r>
            <a:r>
              <a:rPr lang="en-US" altLang="zh-TW" sz="2000" dirty="0" smtClean="0">
                <a:solidFill>
                  <a:schemeClr val="tx2"/>
                </a:solidFill>
                <a:latin typeface="微軟正黑體" pitchFamily="34" charset="-120"/>
              </a:rPr>
              <a:t>』</a:t>
            </a:r>
          </a:p>
          <a:p>
            <a:pPr lvl="1">
              <a:lnSpc>
                <a:spcPct val="150000"/>
              </a:lnSpc>
              <a:defRPr/>
            </a:pPr>
            <a:r>
              <a:rPr altLang="en-US" sz="2000" dirty="0">
                <a:solidFill>
                  <a:schemeClr val="tx2"/>
                </a:solidFill>
                <a:latin typeface="微軟正黑體" pitchFamily="34" charset="-120"/>
              </a:rPr>
              <a:t>縮短發揮戰力所須的適應時</a:t>
            </a:r>
            <a:r>
              <a:rPr altLang="en-US" sz="2000" dirty="0" smtClean="0">
                <a:solidFill>
                  <a:schemeClr val="tx2"/>
                </a:solidFill>
                <a:latin typeface="微軟正黑體" pitchFamily="34" charset="-120"/>
              </a:rPr>
              <a:t>間</a:t>
            </a:r>
            <a:endParaRPr lang="en-US" altLang="zh-TW" sz="2000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 lvl="1">
              <a:lnSpc>
                <a:spcPct val="160000"/>
              </a:lnSpc>
              <a:defRPr/>
            </a:pPr>
            <a:r>
              <a:rPr altLang="en-US" sz="2000" dirty="0" smtClean="0">
                <a:solidFill>
                  <a:schemeClr val="tx2"/>
                </a:solidFill>
                <a:latin typeface="微軟正黑體" pitchFamily="34" charset="-120"/>
              </a:rPr>
              <a:t>新人進入狀況發揮戰力所須的適應時間將會因程度越大而越短，而公司所耗費的人力成本也越少</a:t>
            </a:r>
            <a:endParaRPr lang="en-US" altLang="zh-TW" sz="2000" dirty="0" smtClean="0">
              <a:solidFill>
                <a:schemeClr val="tx2"/>
              </a:solidFill>
              <a:latin typeface="微軟正黑體" pitchFamily="34" charset="-120"/>
            </a:endParaRPr>
          </a:p>
          <a:p>
            <a:pPr>
              <a:lnSpc>
                <a:spcPct val="160000"/>
              </a:lnSpc>
              <a:defRPr/>
            </a:pPr>
            <a:r>
              <a:rPr altLang="en-US" sz="2800" dirty="0">
                <a:solidFill>
                  <a:schemeClr val="accent3"/>
                </a:solidFill>
                <a:latin typeface="微軟正黑體" pitchFamily="34" charset="-120"/>
              </a:rPr>
              <a:t>工作動力</a:t>
            </a:r>
            <a:r>
              <a:rPr lang="en-US" altLang="zh-TW" sz="2800" dirty="0">
                <a:solidFill>
                  <a:schemeClr val="accent3"/>
                </a:solidFill>
                <a:latin typeface="微軟正黑體" pitchFamily="34" charset="-120"/>
              </a:rPr>
              <a:t>-</a:t>
            </a:r>
            <a:r>
              <a:rPr altLang="zh-TW" sz="2800" dirty="0">
                <a:solidFill>
                  <a:schemeClr val="accent3"/>
                </a:solidFill>
                <a:latin typeface="微軟正黑體" pitchFamily="34" charset="-120"/>
              </a:rPr>
              <a:t>這人對此工作的意願？</a:t>
            </a:r>
            <a:r>
              <a:rPr lang="en-US" altLang="zh-TW" sz="2800" dirty="0">
                <a:solidFill>
                  <a:schemeClr val="accent3"/>
                </a:solidFill>
                <a:latin typeface="微軟正黑體" pitchFamily="34" charset="-120"/>
              </a:rPr>
              <a:t> 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863" y="4933950"/>
            <a:ext cx="1797050" cy="1849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BrainstrmSess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txDef>
      <a:spPr/>
      <a:bodyPr vert="horz">
        <a:normAutofit fontScale="85000" lnSpcReduction="20000"/>
      </a:bodyPr>
      <a:lstStyle>
        <a:defPPr marL="365760" marR="0" indent="-256032" algn="l" defTabSz="914400" rtl="0" eaLnBrk="1" fontAlgn="auto" latinLnBrk="0" hangingPunct="1">
          <a:lnSpc>
            <a:spcPct val="100000"/>
          </a:lnSpc>
          <a:spcBef>
            <a:spcPts val="400"/>
          </a:spcBef>
          <a:spcAft>
            <a:spcPts val="0"/>
          </a:spcAft>
          <a:buClr>
            <a:schemeClr val="accent1"/>
          </a:buClr>
          <a:buSzPct val="65000"/>
          <a:buFont typeface="Wingdings 3"/>
          <a:buChar char=""/>
          <a:tabLst/>
          <a:defRPr kumimoji="0" sz="2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7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8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9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0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0678D26-14AE-40FE-9D3C-4EB5125579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BrainstrmSess</Template>
  <TotalTime>0</TotalTime>
  <Words>2216</Words>
  <Application>Microsoft Office PowerPoint</Application>
  <PresentationFormat>如螢幕大小 (4:3)</PresentationFormat>
  <Paragraphs>476</Paragraphs>
  <Slides>63</Slides>
  <Notes>13</Notes>
  <HiddenSlides>0</HiddenSlides>
  <MMClips>0</MMClips>
  <ScaleCrop>false</ScaleCrop>
  <HeadingPairs>
    <vt:vector size="6" baseType="variant">
      <vt:variant>
        <vt:lpstr>佈景主題</vt:lpstr>
      </vt:variant>
      <vt:variant>
        <vt:i4>6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63</vt:i4>
      </vt:variant>
    </vt:vector>
  </HeadingPairs>
  <TitlesOfParts>
    <vt:vector size="70" baseType="lpstr">
      <vt:lpstr>BrainstrmSess</vt:lpstr>
      <vt:lpstr>1_BrainstrmSess</vt:lpstr>
      <vt:lpstr>2_BrainstrmSess</vt:lpstr>
      <vt:lpstr>3_BrainstrmSess</vt:lpstr>
      <vt:lpstr>4_BrainstrmSess</vt:lpstr>
      <vt:lpstr>5_BrainstrmSess</vt:lpstr>
      <vt:lpstr>Microsoft Excel 圖表</vt:lpstr>
      <vt:lpstr>求職面試技巧</vt:lpstr>
      <vt:lpstr>Agenda</vt:lpstr>
      <vt:lpstr>企業到底在選啥?</vt:lpstr>
      <vt:lpstr>企業招募新人重視的特質</vt:lpstr>
      <vt:lpstr>職場價值曲線</vt:lpstr>
      <vt:lpstr>新鮮人入職後的困境</vt:lpstr>
      <vt:lpstr>老闆最害怕的6種問題員工</vt:lpstr>
      <vt:lpstr>企業選才的邏輯</vt:lpstr>
      <vt:lpstr>企業的考量</vt:lpstr>
      <vt:lpstr>企業選才的原則-掌握「可招募的」職能項目</vt:lpstr>
      <vt:lpstr>企業如何選才?</vt:lpstr>
      <vt:lpstr>企業實務上如何選才(篩選人才)?</vt:lpstr>
      <vt:lpstr>企業職能選才</vt:lpstr>
      <vt:lpstr>職能概念</vt:lpstr>
      <vt:lpstr>PowerPoint 簡報</vt:lpstr>
      <vt:lpstr>PowerPoint 簡報</vt:lpstr>
      <vt:lpstr>說話技巧—有效的表達與溝通</vt:lpstr>
      <vt:lpstr>面談的目的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求職面試技巧—取得參賽權、獲得工作權</vt:lpstr>
      <vt:lpstr>如何選擇適合自己的工作 </vt:lpstr>
      <vt:lpstr>選擇工作的考量因素 </vt:lpstr>
      <vt:lpstr>面試前先問自己幾個問題</vt:lpstr>
      <vt:lpstr>面試的技巧-面試前</vt:lpstr>
      <vt:lpstr>PowerPoint 簡報</vt:lpstr>
      <vt:lpstr>面試的技巧-面試當天</vt:lpstr>
      <vt:lpstr>面試的技巧-面試中</vt:lpstr>
      <vt:lpstr>PowerPoint 簡報</vt:lpstr>
      <vt:lpstr>撇步一</vt:lpstr>
      <vt:lpstr>撇步二</vt:lpstr>
      <vt:lpstr>撇步三</vt:lpstr>
      <vt:lpstr>撇步四</vt:lpstr>
      <vt:lpstr>撇步五</vt:lpstr>
      <vt:lpstr>面試的技巧-面試後</vt:lpstr>
      <vt:lpstr>面試必考題一</vt:lpstr>
      <vt:lpstr>面試必考題二</vt:lpstr>
      <vt:lpstr>面試必考題三</vt:lpstr>
      <vt:lpstr>PowerPoint 簡報</vt:lpstr>
      <vt:lpstr>Appendix1 附錄1：新鮮人常見面試考題</vt:lpstr>
      <vt:lpstr>Q1：談談您自己？請簡短利用3分鐘的時間介紹您自己?</vt:lpstr>
      <vt:lpstr>Q2：談談您自己的優缺點?</vt:lpstr>
      <vt:lpstr>Q3：對於加班的看法？是否願意輪班？對於過勞死的看法?</vt:lpstr>
      <vt:lpstr>Q4：你希望的待遇是多少?</vt:lpstr>
      <vt:lpstr>Q5：有沒有面試其他公司?</vt:lpstr>
      <vt:lpstr>PowerPoint 簡報</vt:lpstr>
      <vt:lpstr>Q11：你有問題要問嗎?</vt:lpstr>
      <vt:lpstr>好的求職者會提問的5個問題</vt:lpstr>
      <vt:lpstr>Appendix2 附錄2：TSMC面試提醒</vt:lpstr>
      <vt:lpstr>PowerPoint 簡報</vt:lpstr>
      <vt:lpstr>PowerPoint 簡報</vt:lpstr>
      <vt:lpstr>PowerPoint 簡報</vt:lpstr>
      <vt:lpstr>PowerPoint 簡報</vt:lpstr>
      <vt:lpstr>PowerPoint 簡報</vt:lpstr>
      <vt:lpstr>技術員的現況</vt:lpstr>
      <vt:lpstr>TSMC introduction</vt:lpstr>
      <vt:lpstr>一般性問題重點</vt:lpstr>
      <vt:lpstr>PowerPoint 簡報</vt:lpstr>
      <vt:lpstr>特殊性問題重點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2012-01-03T16:00:38Z</dcterms:created>
  <dcterms:modified xsi:type="dcterms:W3CDTF">2014-03-17T15:43:51Z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