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74" r:id="rId6"/>
    <p:sldId id="276" r:id="rId7"/>
    <p:sldId id="261" r:id="rId8"/>
    <p:sldId id="277" r:id="rId9"/>
    <p:sldId id="269" r:id="rId10"/>
    <p:sldId id="275" r:id="rId11"/>
    <p:sldId id="262" r:id="rId12"/>
    <p:sldId id="264" r:id="rId13"/>
    <p:sldId id="265" r:id="rId14"/>
    <p:sldId id="266" r:id="rId15"/>
    <p:sldId id="267" r:id="rId16"/>
    <p:sldId id="268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>
        <p:scale>
          <a:sx n="117" d="100"/>
          <a:sy n="117" d="100"/>
        </p:scale>
        <p:origin x="-1464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0" y="1011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3B76-1013-413E-9A1E-6E1F67B659D3}" type="datetimeFigureOut">
              <a:rPr lang="zh-TW" altLang="en-US" smtClean="0"/>
              <a:t>2015/2/10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644C3-D9CD-4B09-9040-0D8299DCF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8410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3B76-1013-413E-9A1E-6E1F67B659D3}" type="datetimeFigureOut">
              <a:rPr lang="zh-TW" altLang="en-US" smtClean="0"/>
              <a:t>2015/2/10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644C3-D9CD-4B09-9040-0D8299DCF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2451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3B76-1013-413E-9A1E-6E1F67B659D3}" type="datetimeFigureOut">
              <a:rPr lang="zh-TW" altLang="en-US" smtClean="0"/>
              <a:t>2015/2/10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644C3-D9CD-4B09-9040-0D8299DCF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859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3B76-1013-413E-9A1E-6E1F67B659D3}" type="datetimeFigureOut">
              <a:rPr lang="zh-TW" altLang="en-US" smtClean="0"/>
              <a:t>2015/2/10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644C3-D9CD-4B09-9040-0D8299DCF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8304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3B76-1013-413E-9A1E-6E1F67B659D3}" type="datetimeFigureOut">
              <a:rPr lang="zh-TW" altLang="en-US" smtClean="0"/>
              <a:t>2015/2/10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644C3-D9CD-4B09-9040-0D8299DCF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354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3B76-1013-413E-9A1E-6E1F67B659D3}" type="datetimeFigureOut">
              <a:rPr lang="zh-TW" altLang="en-US" smtClean="0"/>
              <a:t>2015/2/10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644C3-D9CD-4B09-9040-0D8299DCF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66452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3B76-1013-413E-9A1E-6E1F67B659D3}" type="datetimeFigureOut">
              <a:rPr lang="zh-TW" altLang="en-US" smtClean="0"/>
              <a:t>2015/2/10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644C3-D9CD-4B09-9040-0D8299DCF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6208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3B76-1013-413E-9A1E-6E1F67B659D3}" type="datetimeFigureOut">
              <a:rPr lang="zh-TW" altLang="en-US" smtClean="0"/>
              <a:t>2015/2/10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644C3-D9CD-4B09-9040-0D8299DCF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21754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3B76-1013-413E-9A1E-6E1F67B659D3}" type="datetimeFigureOut">
              <a:rPr lang="zh-TW" altLang="en-US" smtClean="0"/>
              <a:t>2015/2/10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644C3-D9CD-4B09-9040-0D8299DCF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2335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3B76-1013-413E-9A1E-6E1F67B659D3}" type="datetimeFigureOut">
              <a:rPr lang="zh-TW" altLang="en-US" smtClean="0"/>
              <a:t>2015/2/10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644C3-D9CD-4B09-9040-0D8299DCF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33869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63B76-1013-413E-9A1E-6E1F67B659D3}" type="datetimeFigureOut">
              <a:rPr lang="zh-TW" altLang="en-US" smtClean="0"/>
              <a:t>2015/2/10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644C3-D9CD-4B09-9040-0D8299DCF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13908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63B76-1013-413E-9A1E-6E1F67B659D3}" type="datetimeFigureOut">
              <a:rPr lang="zh-TW" altLang="en-US" smtClean="0"/>
              <a:t>2015/2/10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644C3-D9CD-4B09-9040-0D8299DCF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6361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7" y="0"/>
            <a:ext cx="9144000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zh-TW" b="1" dirty="0">
                <a:latin typeface="標楷體" pitchFamily="65" charset="-120"/>
                <a:ea typeface="標楷體" pitchFamily="65" charset="-120"/>
              </a:rPr>
              <a:t>你是便利貼族嗎？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/>
            </a:r>
            <a:br>
              <a:rPr lang="zh-TW" altLang="zh-TW" dirty="0">
                <a:latin typeface="標楷體" pitchFamily="65" charset="-120"/>
                <a:ea typeface="標楷體" pitchFamily="65" charset="-120"/>
              </a:rPr>
            </a:b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>
                <a:solidFill>
                  <a:schemeClr val="accent5">
                    <a:lumMod val="50000"/>
                  </a:schemeClr>
                </a:solidFill>
                <a:latin typeface="標楷體" pitchFamily="65" charset="-120"/>
                <a:ea typeface="標楷體" pitchFamily="65" charset="-120"/>
              </a:rPr>
              <a:t>嘉南</a:t>
            </a:r>
            <a:r>
              <a:rPr lang="zh-TW" altLang="en-US" dirty="0" smtClean="0">
                <a:solidFill>
                  <a:schemeClr val="accent5">
                    <a:lumMod val="50000"/>
                  </a:schemeClr>
                </a:solidFill>
                <a:latin typeface="標楷體" pitchFamily="65" charset="-120"/>
                <a:ea typeface="標楷體" pitchFamily="65" charset="-120"/>
              </a:rPr>
              <a:t>藥理大學</a:t>
            </a:r>
            <a:endParaRPr lang="zh-TW" altLang="en-US" dirty="0">
              <a:solidFill>
                <a:schemeClr val="accent5">
                  <a:lumMod val="50000"/>
                </a:schemeClr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dirty="0">
                <a:solidFill>
                  <a:schemeClr val="accent5">
                    <a:lumMod val="50000"/>
                  </a:schemeClr>
                </a:solidFill>
                <a:latin typeface="標楷體" pitchFamily="65" charset="-120"/>
                <a:ea typeface="標楷體" pitchFamily="65" charset="-120"/>
              </a:rPr>
              <a:t>學生輔導中心</a:t>
            </a:r>
          </a:p>
          <a:p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17810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38"/>
            <a:ext cx="9144000" cy="6859737"/>
          </a:xfrm>
          <a:prstGeom prst="rect">
            <a:avLst/>
          </a:prstGeom>
        </p:spPr>
      </p:pic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從冰山看便利貼族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dirty="0" smtClean="0">
                <a:latin typeface="標楷體" pitchFamily="65" charset="-120"/>
                <a:ea typeface="標楷體" pitchFamily="65" charset="-120"/>
              </a:rPr>
            </a:b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zh-TW" dirty="0" smtClean="0">
                <a:solidFill>
                  <a:schemeClr val="accent5">
                    <a:lumMod val="50000"/>
                  </a:schemeClr>
                </a:solidFill>
                <a:latin typeface="標楷體" pitchFamily="65" charset="-120"/>
                <a:ea typeface="標楷體" pitchFamily="65" charset="-120"/>
              </a:rPr>
              <a:t>一起合作報告的便利貼同學可能會出現的</a:t>
            </a:r>
            <a:r>
              <a:rPr lang="zh-TW" altLang="en-US" dirty="0" smtClean="0">
                <a:solidFill>
                  <a:schemeClr val="accent5">
                    <a:lumMod val="50000"/>
                  </a:schemeClr>
                </a:solidFill>
                <a:latin typeface="標楷體" pitchFamily="65" charset="-120"/>
                <a:ea typeface="標楷體" pitchFamily="65" charset="-120"/>
              </a:rPr>
              <a:t>冰山系統</a:t>
            </a:r>
            <a:endParaRPr lang="zh-TW" altLang="en-US" dirty="0">
              <a:solidFill>
                <a:schemeClr val="accent5">
                  <a:lumMod val="50000"/>
                </a:schemeClr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24492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圖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547540"/>
              </p:ext>
            </p:extLst>
          </p:nvPr>
        </p:nvGraphicFramePr>
        <p:xfrm>
          <a:off x="611560" y="980728"/>
          <a:ext cx="7812362" cy="5059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728192"/>
                <a:gridCol w="6084170"/>
              </a:tblGrid>
              <a:tr h="1307884">
                <a:tc>
                  <a:txBody>
                    <a:bodyPr/>
                    <a:lstStyle/>
                    <a:p>
                      <a:r>
                        <a:rPr lang="zh-TW" altLang="en-US" sz="2800" dirty="0" smtClean="0">
                          <a:latin typeface="標楷體" pitchFamily="65" charset="-120"/>
                          <a:ea typeface="標楷體" pitchFamily="65" charset="-120"/>
                        </a:rPr>
                        <a:t>行</a:t>
                      </a:r>
                      <a:r>
                        <a:rPr lang="zh-TW" altLang="zh-TW" sz="2800" dirty="0" smtClean="0">
                          <a:latin typeface="標楷體" pitchFamily="65" charset="-120"/>
                          <a:ea typeface="標楷體" pitchFamily="65" charset="-120"/>
                        </a:rPr>
                        <a:t>為</a:t>
                      </a:r>
                      <a:endParaRPr lang="zh-TW" altLang="en-US" sz="2800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zh-TW" altLang="zh-TW" sz="2800" b="0" dirty="0" smtClean="0">
                          <a:latin typeface="標楷體" pitchFamily="65" charset="-120"/>
                          <a:ea typeface="標楷體" pitchFamily="65" charset="-120"/>
                        </a:rPr>
                        <a:t>犧牲自己、配合他人、以他人意見為主。</a:t>
                      </a:r>
                      <a:endParaRPr lang="en-US" altLang="zh-TW" sz="2800" b="0" dirty="0" smtClean="0"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endParaRPr lang="zh-TW" altLang="en-US" sz="2800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</a:tr>
              <a:tr h="1195785">
                <a:tc gridSpan="2">
                  <a:txBody>
                    <a:bodyPr/>
                    <a:lstStyle/>
                    <a:p>
                      <a:pPr lvl="0"/>
                      <a:r>
                        <a:rPr lang="zh-TW" altLang="en-US" sz="2800" dirty="0" smtClean="0">
                          <a:latin typeface="標楷體" pitchFamily="65" charset="-120"/>
                          <a:ea typeface="標楷體" pitchFamily="65" charset="-120"/>
                        </a:rPr>
                        <a:t>例如：</a:t>
                      </a:r>
                      <a:r>
                        <a:rPr lang="zh-TW" altLang="zh-TW" sz="2800" dirty="0" smtClean="0">
                          <a:latin typeface="標楷體" pitchFamily="65" charset="-120"/>
                          <a:ea typeface="標楷體" pitchFamily="65" charset="-120"/>
                        </a:rPr>
                        <a:t>不管什麼時候都能夠出來討論，</a:t>
                      </a:r>
                      <a:r>
                        <a:rPr lang="zh-TW" altLang="en-US" sz="2800" dirty="0" smtClean="0">
                          <a:latin typeface="標楷體" pitchFamily="65" charset="-120"/>
                          <a:ea typeface="標楷體" pitchFamily="65" charset="-120"/>
                        </a:rPr>
                        <a:t>即</a:t>
                      </a:r>
                      <a:r>
                        <a:rPr lang="zh-TW" altLang="zh-TW" sz="2800" dirty="0" smtClean="0">
                          <a:latin typeface="標楷體" pitchFamily="65" charset="-120"/>
                          <a:ea typeface="標楷體" pitchFamily="65" charset="-120"/>
                        </a:rPr>
                        <a:t>使</a:t>
                      </a:r>
                      <a:r>
                        <a:rPr lang="zh-TW" altLang="en-US" sz="2800" dirty="0" smtClean="0">
                          <a:latin typeface="標楷體" pitchFamily="65" charset="-120"/>
                          <a:ea typeface="標楷體" pitchFamily="65" charset="-120"/>
                        </a:rPr>
                        <a:t> </a:t>
                      </a:r>
                      <a:r>
                        <a:rPr lang="zh-TW" altLang="zh-TW" sz="2800" dirty="0" smtClean="0">
                          <a:latin typeface="標楷體" pitchFamily="65" charset="-120"/>
                          <a:ea typeface="標楷體" pitchFamily="65" charset="-120"/>
                        </a:rPr>
                        <a:t>有自己的事要做。</a:t>
                      </a:r>
                      <a:endParaRPr lang="en-US" altLang="zh-TW" sz="2800" dirty="0" smtClean="0"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endParaRPr lang="zh-TW" altLang="en-US" sz="2800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569168">
                <a:tc>
                  <a:txBody>
                    <a:bodyPr/>
                    <a:lstStyle/>
                    <a:p>
                      <a:r>
                        <a:rPr lang="zh-TW" altLang="zh-TW" sz="2800" b="1" dirty="0" smtClean="0">
                          <a:latin typeface="標楷體" pitchFamily="65" charset="-120"/>
                          <a:ea typeface="標楷體" pitchFamily="65" charset="-120"/>
                        </a:rPr>
                        <a:t>應對方式</a:t>
                      </a:r>
                      <a:endParaRPr lang="zh-TW" altLang="en-US" sz="2800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800" dirty="0" smtClean="0">
                          <a:latin typeface="標楷體" pitchFamily="65" charset="-120"/>
                          <a:ea typeface="標楷體" pitchFamily="65" charset="-120"/>
                        </a:rPr>
                        <a:t>過分討好、過份和善。</a:t>
                      </a:r>
                      <a:endParaRPr lang="en-US" altLang="zh-TW" sz="2800" dirty="0" smtClean="0"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endParaRPr lang="zh-TW" altLang="en-US" sz="2800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</a:tr>
              <a:tr h="1195785">
                <a:tc gridSpan="2">
                  <a:txBody>
                    <a:bodyPr/>
                    <a:lstStyle/>
                    <a:p>
                      <a:pPr lvl="0"/>
                      <a:r>
                        <a:rPr lang="zh-TW" altLang="en-US" sz="2800" dirty="0" smtClean="0">
                          <a:latin typeface="標楷體" pitchFamily="65" charset="-120"/>
                          <a:ea typeface="標楷體" pitchFamily="65" charset="-120"/>
                        </a:rPr>
                        <a:t>例如：</a:t>
                      </a:r>
                      <a:r>
                        <a:rPr lang="zh-TW" altLang="zh-TW" sz="2800" dirty="0" smtClean="0">
                          <a:latin typeface="標楷體" pitchFamily="65" charset="-120"/>
                          <a:ea typeface="標楷體" pitchFamily="65" charset="-120"/>
                        </a:rPr>
                        <a:t>當其他組員都不怎麼做而請他幫忙時，都不會表現不悅且樂意幫忙。</a:t>
                      </a:r>
                    </a:p>
                    <a:p>
                      <a:endParaRPr lang="zh-TW" altLang="en-US" sz="2800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061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11050"/>
              </p:ext>
            </p:extLst>
          </p:nvPr>
        </p:nvGraphicFramePr>
        <p:xfrm>
          <a:off x="539552" y="692696"/>
          <a:ext cx="8064896" cy="527945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008112"/>
                <a:gridCol w="7056784"/>
              </a:tblGrid>
              <a:tr h="856895">
                <a:tc>
                  <a:txBody>
                    <a:bodyPr/>
                    <a:lstStyle/>
                    <a:p>
                      <a:r>
                        <a:rPr lang="zh-TW" altLang="zh-TW" sz="2800" b="1" dirty="0" smtClean="0">
                          <a:latin typeface="標楷體" pitchFamily="65" charset="-120"/>
                          <a:ea typeface="標楷體" pitchFamily="65" charset="-120"/>
                        </a:rPr>
                        <a:t>感受</a:t>
                      </a:r>
                      <a:endParaRPr lang="zh-TW" altLang="en-US" sz="2800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800" b="0" dirty="0" smtClean="0">
                          <a:latin typeface="標楷體" pitchFamily="65" charset="-120"/>
                          <a:ea typeface="標楷體" pitchFamily="65" charset="-120"/>
                        </a:rPr>
                        <a:t>受傷、不滿、委屈、哀怨。</a:t>
                      </a:r>
                      <a:endParaRPr lang="en-US" altLang="zh-TW" sz="2800" b="0" dirty="0" smtClean="0"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endParaRPr lang="zh-TW" altLang="en-US" sz="2800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</a:tr>
              <a:tr h="1224136">
                <a:tc gridSpan="2">
                  <a:txBody>
                    <a:bodyPr/>
                    <a:lstStyle/>
                    <a:p>
                      <a:pPr lvl="0"/>
                      <a:r>
                        <a:rPr lang="zh-TW" altLang="zh-TW" sz="2800" dirty="0" smtClean="0">
                          <a:latin typeface="標楷體" pitchFamily="65" charset="-120"/>
                          <a:ea typeface="標楷體" pitchFamily="65" charset="-120"/>
                        </a:rPr>
                        <a:t>在做報告時為了自己犧牲自己的事、總是被人差使而有委屈的感受。</a:t>
                      </a:r>
                    </a:p>
                    <a:p>
                      <a:endParaRPr lang="zh-TW" altLang="en-US" sz="2800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591377">
                <a:tc>
                  <a:txBody>
                    <a:bodyPr/>
                    <a:lstStyle/>
                    <a:p>
                      <a:r>
                        <a:rPr lang="zh-TW" altLang="zh-TW" sz="2800" b="1" dirty="0" smtClean="0">
                          <a:latin typeface="標楷體" pitchFamily="65" charset="-120"/>
                          <a:ea typeface="標楷體" pitchFamily="65" charset="-120"/>
                        </a:rPr>
                        <a:t>觀點</a:t>
                      </a:r>
                      <a:endParaRPr lang="zh-TW" altLang="en-US" sz="2800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zh-TW" altLang="zh-TW" sz="2800" dirty="0" smtClean="0">
                          <a:latin typeface="標楷體" pitchFamily="65" charset="-120"/>
                          <a:ea typeface="標楷體" pitchFamily="65" charset="-120"/>
                        </a:rPr>
                        <a:t>認為「別人的想法比較重要」、「沒關係，幫忙一下而已」。</a:t>
                      </a:r>
                      <a:endParaRPr lang="en-US" altLang="zh-TW" sz="2800" dirty="0" smtClean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</a:tr>
              <a:tr h="1224136">
                <a:tc gridSpan="2">
                  <a:txBody>
                    <a:bodyPr/>
                    <a:lstStyle/>
                    <a:p>
                      <a:pPr lvl="0"/>
                      <a:r>
                        <a:rPr lang="zh-TW" altLang="zh-TW" sz="2800" dirty="0" smtClean="0">
                          <a:latin typeface="標楷體" pitchFamily="65" charset="-120"/>
                          <a:ea typeface="標楷體" pitchFamily="65" charset="-120"/>
                        </a:rPr>
                        <a:t>覺得幫忙一下而已，不好意思拒絕別人，而容易讓人予取予求。</a:t>
                      </a:r>
                    </a:p>
                    <a:p>
                      <a:endParaRPr lang="zh-TW" altLang="en-US" sz="2800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52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510232"/>
              </p:ext>
            </p:extLst>
          </p:nvPr>
        </p:nvGraphicFramePr>
        <p:xfrm>
          <a:off x="611560" y="260648"/>
          <a:ext cx="7848872" cy="627993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728192"/>
                <a:gridCol w="6120680"/>
              </a:tblGrid>
              <a:tr h="1829850">
                <a:tc>
                  <a:txBody>
                    <a:bodyPr/>
                    <a:lstStyle/>
                    <a:p>
                      <a:r>
                        <a:rPr lang="zh-TW" altLang="zh-TW" sz="2800" b="1" dirty="0" smtClean="0">
                          <a:latin typeface="標楷體" pitchFamily="65" charset="-120"/>
                          <a:ea typeface="標楷體" pitchFamily="65" charset="-120"/>
                        </a:rPr>
                        <a:t>期待</a:t>
                      </a:r>
                      <a:endParaRPr lang="zh-TW" altLang="en-US" sz="2800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zh-TW" altLang="zh-TW" sz="2800" b="0" i="0" dirty="0" smtClean="0">
                          <a:latin typeface="標楷體" pitchFamily="65" charset="-120"/>
                          <a:ea typeface="標楷體" pitchFamily="65" charset="-120"/>
                        </a:rPr>
                        <a:t>別人因為自己的良好配合度而喜歡和自己相處、別人因為自己什麼都願意幫忙而看重自己。</a:t>
                      </a:r>
                    </a:p>
                    <a:p>
                      <a:endParaRPr lang="zh-TW" altLang="en-US" sz="2800" b="0" i="0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</a:tr>
              <a:tr h="1829850">
                <a:tc>
                  <a:txBody>
                    <a:bodyPr/>
                    <a:lstStyle/>
                    <a:p>
                      <a:r>
                        <a:rPr lang="zh-TW" altLang="zh-TW" sz="2800" b="1" dirty="0" smtClean="0">
                          <a:latin typeface="標楷體" pitchFamily="65" charset="-120"/>
                          <a:ea typeface="標楷體" pitchFamily="65" charset="-120"/>
                        </a:rPr>
                        <a:t>渴望</a:t>
                      </a:r>
                      <a:endParaRPr lang="zh-TW" altLang="en-US" sz="2800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zh-TW" altLang="zh-TW" sz="2800" b="0" i="0" dirty="0" smtClean="0">
                          <a:latin typeface="標楷體" pitchFamily="65" charset="-120"/>
                          <a:ea typeface="標楷體" pitchFamily="65" charset="-120"/>
                        </a:rPr>
                        <a:t>被愛、被接納、被認同。總是配合他人的因應模式有著希望被其他</a:t>
                      </a:r>
                      <a:r>
                        <a:rPr lang="zh-TW" altLang="en-US" sz="2800" b="0" i="0" dirty="0" smtClean="0">
                          <a:latin typeface="標楷體" pitchFamily="65" charset="-120"/>
                          <a:ea typeface="標楷體" pitchFamily="65" charset="-120"/>
                        </a:rPr>
                        <a:t>同學</a:t>
                      </a:r>
                      <a:r>
                        <a:rPr lang="zh-TW" altLang="zh-TW" sz="2800" b="0" i="0" dirty="0" smtClean="0">
                          <a:latin typeface="標楷體" pitchFamily="65" charset="-120"/>
                          <a:ea typeface="標楷體" pitchFamily="65" charset="-120"/>
                        </a:rPr>
                        <a:t>重視的渴望。</a:t>
                      </a:r>
                      <a:endParaRPr lang="en-US" altLang="zh-TW" sz="2800" b="0" i="0" dirty="0" smtClean="0"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lvl="0" indent="0">
                        <a:buNone/>
                      </a:pPr>
                      <a:endParaRPr lang="en-US" altLang="zh-TW" sz="2800" b="0" i="0" dirty="0" smtClean="0"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endParaRPr lang="zh-TW" altLang="en-US" sz="2800" b="0" i="0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</a:tr>
              <a:tr h="2172947">
                <a:tc>
                  <a:txBody>
                    <a:bodyPr/>
                    <a:lstStyle/>
                    <a:p>
                      <a:r>
                        <a:rPr lang="zh-TW" altLang="zh-TW" sz="2800" b="1" dirty="0" smtClean="0">
                          <a:latin typeface="標楷體" pitchFamily="65" charset="-120"/>
                          <a:ea typeface="標楷體" pitchFamily="65" charset="-120"/>
                        </a:rPr>
                        <a:t>自我概念</a:t>
                      </a:r>
                      <a:endParaRPr lang="zh-TW" altLang="en-US" sz="2800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zh-TW" altLang="zh-TW" sz="2800" b="0" i="0" dirty="0" smtClean="0">
                          <a:latin typeface="標楷體" pitchFamily="65" charset="-120"/>
                          <a:ea typeface="標楷體" pitchFamily="65" charset="-120"/>
                        </a:rPr>
                        <a:t>低自我價值感、缺乏自信、把焦點放在自己的期待上。總是以別人意見為主</a:t>
                      </a:r>
                      <a:r>
                        <a:rPr lang="zh-TW" altLang="en-US" sz="2800" b="0" i="0" dirty="0" smtClean="0">
                          <a:latin typeface="標楷體" pitchFamily="65" charset="-120"/>
                          <a:ea typeface="標楷體" pitchFamily="65" charset="-120"/>
                        </a:rPr>
                        <a:t>的</a:t>
                      </a:r>
                      <a:r>
                        <a:rPr lang="zh-TW" altLang="zh-TW" sz="2800" b="0" i="0" dirty="0" smtClean="0">
                          <a:latin typeface="標楷體" pitchFamily="65" charset="-120"/>
                          <a:ea typeface="標楷體" pitchFamily="65" charset="-120"/>
                        </a:rPr>
                        <a:t>背後是對自己信心不夠、覺得自己不夠好。</a:t>
                      </a:r>
                    </a:p>
                    <a:p>
                      <a:endParaRPr lang="zh-TW" altLang="en-US" sz="2800" b="0" i="0" dirty="0"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07033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成為便利貼族並非一朝一夕，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通常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都是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從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別人請你幫忙一些舉手之勞的小事開始，一開始你會想，一點小事而已，幫一下沒關係，後來發現事情並沒有這麼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簡單。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34864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38"/>
            <a:ext cx="9144000" cy="6859737"/>
          </a:xfrm>
          <a:prstGeom prst="rect">
            <a:avLst/>
          </a:prstGeom>
        </p:spPr>
      </p:pic>
      <p:sp>
        <p:nvSpPr>
          <p:cNvPr id="6" name="標題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身為一直被ㄠ的便利貼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族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dirty="0" smtClean="0">
                <a:latin typeface="標楷體" pitchFamily="65" charset="-120"/>
                <a:ea typeface="標楷體" pitchFamily="65" charset="-120"/>
              </a:rPr>
            </a:b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該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怎麼辦？</a:t>
            </a:r>
            <a:br>
              <a:rPr lang="zh-TW" altLang="zh-TW" dirty="0">
                <a:latin typeface="標楷體" pitchFamily="65" charset="-120"/>
                <a:ea typeface="標楷體" pitchFamily="65" charset="-120"/>
              </a:rPr>
            </a:b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09172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654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b="1" dirty="0" smtClean="0">
                <a:latin typeface="標楷體" pitchFamily="65" charset="-120"/>
                <a:ea typeface="標楷體" pitchFamily="65" charset="-120"/>
              </a:rPr>
              <a:t>幫自己設定界線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buNone/>
            </a:pP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主動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設立界線，讓別人知道你的原則。界線可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包含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：</a:t>
            </a:r>
            <a:endParaRPr lang="zh-TW" altLang="zh-TW" dirty="0">
              <a:latin typeface="標楷體" pitchFamily="65" charset="-120"/>
              <a:ea typeface="標楷體" pitchFamily="65" charset="-120"/>
            </a:endParaRPr>
          </a:p>
          <a:p>
            <a:pPr lvl="0" fontAlgn="base"/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時間：例如讓別人知道你的做事流程。</a:t>
            </a:r>
          </a:p>
          <a:p>
            <a:pPr lvl="0" fontAlgn="base"/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空間：例如誰能使用你桌上的物品或文件？</a:t>
            </a:r>
          </a:p>
          <a:p>
            <a:pPr lvl="0" fontAlgn="base"/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情緒：例如你什麼時候會特別生氣？</a:t>
            </a:r>
          </a:p>
          <a:p>
            <a:pPr fontAlgn="base"/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有所設定，就要有所維持。</a:t>
            </a:r>
          </a:p>
          <a:p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69002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654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b="1" dirty="0" smtClean="0">
                <a:latin typeface="標楷體" pitchFamily="65" charset="-120"/>
                <a:ea typeface="標楷體" pitchFamily="65" charset="-120"/>
              </a:rPr>
              <a:t>學習「間接拒絕」法則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便利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貼型人格缺乏勇氣直接說不，這時可轉用「間接拒絕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」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。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例如：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>
              <a:buNone/>
            </a:pP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「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我可以幫你這個忙，可是目前我正有別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的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>
              <a:buNone/>
            </a:pP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   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事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還沒完成，可能明天才能幫你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耶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！」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>
              <a:buNone/>
            </a:pP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「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我可以幫你整理這些文件，但可能要兩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天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>
              <a:buNone/>
            </a:pP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    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之後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拿去給你好嗎？」</a:t>
            </a:r>
          </a:p>
          <a:p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955690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654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b="1" dirty="0" smtClean="0">
                <a:latin typeface="標楷體" pitchFamily="65" charset="-120"/>
                <a:ea typeface="標楷體" pitchFamily="65" charset="-120"/>
              </a:rPr>
              <a:t>團隊合作的重要性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逆來順受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有時對團隊而言是一種拖累，個人競爭力的展現對團體整體的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戰鬥力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的提昇相當重要，在團隊中找到自己的最佳戰鬥位置，是應有的做事態度。</a:t>
            </a:r>
          </a:p>
          <a:p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為更有利於自己工作的條件去提出自己的需要，去討論與協商，而不是默默的承受一切，無論討論結果如何，</a:t>
            </a:r>
            <a:r>
              <a:rPr lang="zh-TW" altLang="zh-TW" u="sng" dirty="0">
                <a:latin typeface="標楷體" pitchFamily="65" charset="-120"/>
                <a:ea typeface="標楷體" pitchFamily="65" charset="-120"/>
              </a:rPr>
              <a:t>為自己去作一些事，去說自己的需要，去為自己爭取合理的工作條件。</a:t>
            </a:r>
          </a:p>
          <a:p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01234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6"/>
            <a:ext cx="9144000" cy="6853247"/>
          </a:xfrm>
          <a:prstGeom prst="rect">
            <a:avLst/>
          </a:prstGeom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	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俗話說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的「濫好人」、「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Yes Man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」，為了擔心引起衝突，從不拒絕他人請託，到頭來反而要花額外的時間做自己份內的事情，甚至影響進度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。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>
              <a:buNone/>
            </a:pP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	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若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確立目標、提昇自己的學習力，將圓滑待人處事的修養，做為邁向成功之路的潤滑劑，在積極與圓滑中找到一個平衡點，學著『當仁不讓』，先尊重自己，別人才會跟著尊重你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。</a:t>
            </a:r>
            <a:endParaRPr lang="zh-TW" altLang="zh-TW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66588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i="1" dirty="0" smtClean="0">
                <a:latin typeface="標楷體" pitchFamily="65" charset="-120"/>
                <a:ea typeface="標楷體" pitchFamily="65" charset="-120"/>
              </a:rPr>
              <a:t>	</a:t>
            </a:r>
            <a:r>
              <a:rPr lang="zh-TW" altLang="zh-TW" i="1" dirty="0" smtClean="0">
                <a:latin typeface="標楷體" pitchFamily="65" charset="-120"/>
                <a:ea typeface="標楷體" pitchFamily="65" charset="-120"/>
              </a:rPr>
              <a:t>有求必應</a:t>
            </a:r>
            <a:r>
              <a:rPr lang="zh-TW" altLang="zh-TW" i="1" dirty="0">
                <a:latin typeface="標楷體" pitchFamily="65" charset="-120"/>
                <a:ea typeface="標楷體" pitchFamily="65" charset="-120"/>
              </a:rPr>
              <a:t>、方便好用、不留痕跡、撕下就用、用過就丟、總被遺忘</a:t>
            </a:r>
            <a:r>
              <a:rPr lang="en-US" altLang="zh-TW" i="1" dirty="0" smtClean="0">
                <a:latin typeface="標楷體" pitchFamily="65" charset="-120"/>
                <a:ea typeface="標楷體" pitchFamily="65" charset="-120"/>
              </a:rPr>
              <a:t>……</a:t>
            </a:r>
          </a:p>
          <a:p>
            <a:pPr marL="0" indent="0">
              <a:buNone/>
            </a:pPr>
            <a:r>
              <a:rPr lang="en-US" altLang="zh-TW" i="1" dirty="0" smtClean="0">
                <a:latin typeface="標楷體" pitchFamily="65" charset="-120"/>
                <a:ea typeface="標楷體" pitchFamily="65" charset="-120"/>
              </a:rPr>
              <a:t>	</a:t>
            </a:r>
            <a:r>
              <a:rPr lang="zh-TW" altLang="zh-TW" i="1" dirty="0" smtClean="0">
                <a:latin typeface="標楷體" pitchFamily="65" charset="-120"/>
                <a:ea typeface="標楷體" pitchFamily="65" charset="-120"/>
              </a:rPr>
              <a:t>你</a:t>
            </a:r>
            <a:r>
              <a:rPr lang="zh-TW" altLang="zh-TW" i="1" dirty="0">
                <a:latin typeface="標楷體" pitchFamily="65" charset="-120"/>
                <a:ea typeface="標楷體" pitchFamily="65" charset="-120"/>
              </a:rPr>
              <a:t>是別人眼中的便利貼族嗎</a:t>
            </a:r>
            <a:r>
              <a:rPr lang="en-US" altLang="zh-TW" i="1" dirty="0">
                <a:latin typeface="標楷體" pitchFamily="65" charset="-120"/>
                <a:ea typeface="標楷體" pitchFamily="65" charset="-120"/>
              </a:rPr>
              <a:t>?</a:t>
            </a:r>
            <a:r>
              <a:rPr lang="zh-TW" altLang="zh-TW" i="1" dirty="0">
                <a:latin typeface="標楷體" pitchFamily="65" charset="-120"/>
                <a:ea typeface="標楷體" pitchFamily="65" charset="-120"/>
              </a:rPr>
              <a:t>有不爽不敢發作，有委屈硬是往肚子裏咽，想</a:t>
            </a:r>
            <a:r>
              <a:rPr lang="en-US" altLang="zh-TW" i="1" dirty="0">
                <a:latin typeface="標楷體" pitchFamily="65" charset="-120"/>
                <a:ea typeface="標楷體" pitchFamily="65" charset="-120"/>
              </a:rPr>
              <a:t>Say no</a:t>
            </a:r>
            <a:r>
              <a:rPr lang="zh-TW" altLang="zh-TW" i="1" dirty="0">
                <a:latin typeface="標楷體" pitchFamily="65" charset="-120"/>
                <a:ea typeface="標楷體" pitchFamily="65" charset="-120"/>
              </a:rPr>
              <a:t>但不知從何説起</a:t>
            </a:r>
            <a:r>
              <a:rPr lang="en-US" altLang="zh-TW" i="1" dirty="0">
                <a:latin typeface="標楷體" pitchFamily="65" charset="-120"/>
                <a:ea typeface="標楷體" pitchFamily="65" charset="-120"/>
              </a:rPr>
              <a:t>……</a:t>
            </a:r>
            <a:endParaRPr lang="zh-TW" altLang="zh-TW" dirty="0">
              <a:latin typeface="標楷體" pitchFamily="65" charset="-120"/>
              <a:ea typeface="標楷體" pitchFamily="65" charset="-120"/>
            </a:endParaRPr>
          </a:p>
          <a:p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07914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zh-TW" b="1" dirty="0">
                <a:latin typeface="標楷體" pitchFamily="65" charset="-120"/>
                <a:ea typeface="標楷體" pitchFamily="65" charset="-120"/>
              </a:rPr>
              <a:t>便利貼族是什麼</a:t>
            </a:r>
            <a:r>
              <a:rPr lang="zh-TW" altLang="zh-TW" b="1" dirty="0" smtClean="0">
                <a:latin typeface="標楷體" pitchFamily="65" charset="-120"/>
                <a:ea typeface="標楷體" pitchFamily="65" charset="-120"/>
              </a:rPr>
              <a:t>？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偶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像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劇《命中註定我愛你》如此描述便利貼人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>
              <a:buNone/>
            </a:pP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這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種人，樸素、簡單安分、願望也小小的，從來就不是什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Somebody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，也不期待變成一個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Somebody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。功能小小，但是又不可或缺，就像是一張隨手可撕的便利貼，不起眼也不特別，但你的身邊一定有他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! 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他從小就很害怕別人不喜歡自己，所以一直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很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努力地要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對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別人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好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……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。</a:t>
            </a:r>
          </a:p>
          <a:p>
            <a:pPr marL="0" indent="0">
              <a:buNone/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 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>
              <a:buNone/>
            </a:pP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           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34503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關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於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便利貼族，他們大概會有這些特質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：</a:t>
            </a:r>
            <a:r>
              <a:rPr lang="zh-TW" altLang="zh-TW" u="sng" dirty="0" smtClean="0">
                <a:latin typeface="標楷體" pitchFamily="65" charset="-120"/>
                <a:ea typeface="標楷體" pitchFamily="65" charset="-120"/>
              </a:rPr>
              <a:t>合作</a:t>
            </a:r>
            <a:r>
              <a:rPr lang="zh-TW" altLang="zh-TW" u="sng" dirty="0">
                <a:latin typeface="標楷體" pitchFamily="65" charset="-120"/>
                <a:ea typeface="標楷體" pitchFamily="65" charset="-120"/>
              </a:rPr>
              <a:t>上配合度極高，忙於處理例行性事務，但報告成果能見度不佳、時常被同學或師長</a:t>
            </a:r>
            <a:r>
              <a:rPr lang="zh-TW" altLang="zh-TW" u="sng" dirty="0" smtClean="0">
                <a:latin typeface="標楷體" pitchFamily="65" charset="-120"/>
                <a:ea typeface="標楷體" pitchFamily="65" charset="-120"/>
              </a:rPr>
              <a:t>忽略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。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這種人彷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佛為</a:t>
            </a:r>
            <a:r>
              <a:rPr lang="zh-TW" altLang="en-US" u="sng" dirty="0">
                <a:latin typeface="標楷體" pitchFamily="65" charset="-120"/>
                <a:ea typeface="標楷體" pitchFamily="65" charset="-120"/>
              </a:rPr>
              <a:t>群體</a:t>
            </a:r>
            <a:r>
              <a:rPr lang="zh-TW" altLang="zh-TW" u="sng" dirty="0" smtClean="0">
                <a:latin typeface="標楷體" pitchFamily="65" charset="-120"/>
                <a:ea typeface="標楷體" pitchFamily="65" charset="-120"/>
              </a:rPr>
              <a:t>的</a:t>
            </a:r>
            <a:r>
              <a:rPr lang="zh-TW" altLang="en-US" u="sng" dirty="0" smtClean="0">
                <a:latin typeface="標楷體" pitchFamily="65" charset="-120"/>
                <a:ea typeface="標楷體" pitchFamily="65" charset="-120"/>
              </a:rPr>
              <a:t>「</a:t>
            </a:r>
            <a:r>
              <a:rPr lang="zh-TW" altLang="zh-TW" u="sng" dirty="0" smtClean="0">
                <a:latin typeface="標楷體" pitchFamily="65" charset="-120"/>
                <a:ea typeface="標楷體" pitchFamily="65" charset="-120"/>
              </a:rPr>
              <a:t>便利</a:t>
            </a:r>
            <a:r>
              <a:rPr lang="zh-TW" altLang="en-US" u="sng" dirty="0" smtClean="0">
                <a:latin typeface="標楷體" pitchFamily="65" charset="-120"/>
                <a:ea typeface="標楷體" pitchFamily="65" charset="-120"/>
              </a:rPr>
              <a:t>」</a:t>
            </a:r>
            <a:r>
              <a:rPr lang="zh-TW" altLang="zh-TW" u="sng" dirty="0" smtClean="0">
                <a:latin typeface="標楷體" pitchFamily="65" charset="-120"/>
                <a:ea typeface="標楷體" pitchFamily="65" charset="-120"/>
              </a:rPr>
              <a:t>所</a:t>
            </a:r>
            <a:r>
              <a:rPr lang="zh-TW" altLang="zh-TW" u="sng" dirty="0">
                <a:latin typeface="標楷體" pitchFamily="65" charset="-120"/>
                <a:ea typeface="標楷體" pitchFamily="65" charset="-120"/>
              </a:rPr>
              <a:t>存在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，總是被指派做附加價值最低、又不得不做的任務，他們可能做事很努力，但卻無法産生相對應的成就感。</a:t>
            </a:r>
          </a:p>
          <a:p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52422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38"/>
            <a:ext cx="9144000" cy="6859737"/>
          </a:xfrm>
          <a:prstGeom prst="rect">
            <a:avLst/>
          </a:prstGeom>
        </p:spPr>
      </p:pic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b="1" dirty="0">
                <a:latin typeface="標楷體" pitchFamily="65" charset="-120"/>
                <a:ea typeface="標楷體" pitchFamily="65" charset="-120"/>
              </a:rPr>
              <a:t>檢視</a:t>
            </a:r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自己是不是便利貼族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44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385392"/>
            <a:ext cx="8229600" cy="5472608"/>
          </a:xfrm>
        </p:spPr>
        <p:txBody>
          <a:bodyPr>
            <a:normAutofit fontScale="77500" lnSpcReduction="20000"/>
          </a:bodyPr>
          <a:lstStyle/>
          <a:p>
            <a:pPr marL="0" indent="0" fontAlgn="base">
              <a:buNone/>
            </a:pP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參考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自己有沒有以下的特質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 fontAlgn="base">
              <a:buNone/>
            </a:pP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 fontAlgn="base">
              <a:buNone/>
            </a:pP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dirty="0">
                <a:latin typeface="標楷體" pitchFamily="65" charset="-120"/>
                <a:ea typeface="標楷體" pitchFamily="65" charset="-120"/>
              </a:rPr>
            </a:b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1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.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合作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配合度高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                         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 fontAlgn="base">
              <a:buNone/>
            </a:pP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2.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幫忙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別人多過於請人幫忙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dirty="0">
                <a:latin typeface="標楷體" pitchFamily="65" charset="-120"/>
                <a:ea typeface="標楷體" pitchFamily="65" charset="-120"/>
              </a:rPr>
            </a:b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3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.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很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在意別人對自己的看法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               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 fontAlgn="base">
              <a:buNone/>
            </a:pP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4.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寧可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早到等人也不要遲到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dirty="0">
                <a:latin typeface="標楷體" pitchFamily="65" charset="-120"/>
                <a:ea typeface="標楷體" pitchFamily="65" charset="-120"/>
              </a:rPr>
            </a:b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5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.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遇到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心儀對象不敢主動示好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             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 fontAlgn="base">
              <a:buNone/>
            </a:pP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6.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不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主動爭取權益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 </a:t>
            </a:r>
            <a:br>
              <a:rPr lang="en-US" altLang="zh-TW" dirty="0">
                <a:latin typeface="標楷體" pitchFamily="65" charset="-120"/>
                <a:ea typeface="標楷體" pitchFamily="65" charset="-120"/>
              </a:rPr>
            </a:b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7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.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遇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不平對待逆來順受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                   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 fontAlgn="base">
              <a:buNone/>
            </a:pP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8.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不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追求完美外在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dirty="0">
                <a:latin typeface="標楷體" pitchFamily="65" charset="-120"/>
                <a:ea typeface="標楷體" pitchFamily="65" charset="-120"/>
              </a:rPr>
            </a:b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9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.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合作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報告湊人數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當分母的第一人選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)      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 fontAlgn="base">
              <a:buNone/>
            </a:pP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10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. 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不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求成績要比他人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優秀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 fontAlgn="base">
              <a:buNone/>
            </a:pPr>
            <a:endParaRPr lang="zh-TW" altLang="zh-TW" dirty="0">
              <a:latin typeface="標楷體" pitchFamily="65" charset="-120"/>
              <a:ea typeface="標楷體" pitchFamily="65" charset="-120"/>
            </a:endParaRPr>
          </a:p>
          <a:p>
            <a:pPr marL="0" indent="0" fontAlgn="base">
              <a:buNone/>
            </a:pP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若符合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7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項以上特質者即可能為「便利貼族」。</a:t>
            </a:r>
          </a:p>
          <a:p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02002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032448"/>
          </a:xfrm>
        </p:spPr>
        <p:txBody>
          <a:bodyPr>
            <a:normAutofit fontScale="92500"/>
          </a:bodyPr>
          <a:lstStyle/>
          <a:p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家族治療大師薩提爾比喻每個人就好像一座冰山一樣，給人看到的只是那露出水面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的一角</a:t>
            </a:r>
            <a:r>
              <a:rPr lang="zh-TW" altLang="zh-TW" dirty="0">
                <a:latin typeface="標楷體" pitchFamily="65" charset="-120"/>
                <a:ea typeface="標楷體" pitchFamily="65" charset="-120"/>
              </a:rPr>
              <a:t>，那是每個人所表現出的行為，而行為下隱藏著什麼呢？可能不為人知，但這些不為人知的東西會直接影響每個人的行為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。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他</a:t>
            </a:r>
            <a:r>
              <a:rPr lang="zh-TW" altLang="zh-TW" dirty="0" smtClean="0">
                <a:latin typeface="標楷體" pitchFamily="65" charset="-120"/>
                <a:ea typeface="標楷體" pitchFamily="65" charset="-120"/>
              </a:rPr>
              <a:t>認為人們外在的行為、因應模式只是表面的一部分而已，其底下還有</a:t>
            </a:r>
            <a:r>
              <a:rPr lang="zh-TW" altLang="zh-TW" u="sng" dirty="0" smtClean="0">
                <a:latin typeface="標楷體" pitchFamily="65" charset="-120"/>
                <a:ea typeface="標楷體" pitchFamily="65" charset="-120"/>
              </a:rPr>
              <a:t>感受、對感受的感受、觀點、期望，和渴望等六個層次。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4246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38"/>
            <a:ext cx="9144000" cy="6859737"/>
          </a:xfrm>
          <a:prstGeom prst="rect">
            <a:avLst/>
          </a:prstGeom>
        </p:spPr>
      </p:pic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薩提爾的冰山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6018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-171400"/>
            <a:ext cx="7438412" cy="746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964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843</Words>
  <Application>Microsoft Office PowerPoint</Application>
  <PresentationFormat>如螢幕大小 (4:3)</PresentationFormat>
  <Paragraphs>65</Paragraphs>
  <Slides>19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19</vt:i4>
      </vt:variant>
    </vt:vector>
  </HeadingPairs>
  <TitlesOfParts>
    <vt:vector size="20" baseType="lpstr">
      <vt:lpstr>Office 佈景主題</vt:lpstr>
      <vt:lpstr>你是便利貼族嗎？ </vt:lpstr>
      <vt:lpstr>PowerPoint 簡報</vt:lpstr>
      <vt:lpstr>便利貼族是什麼？</vt:lpstr>
      <vt:lpstr>PowerPoint 簡報</vt:lpstr>
      <vt:lpstr>檢視自己是不是便利貼族</vt:lpstr>
      <vt:lpstr>PowerPoint 簡報</vt:lpstr>
      <vt:lpstr>PowerPoint 簡報</vt:lpstr>
      <vt:lpstr>薩提爾的冰山</vt:lpstr>
      <vt:lpstr>PowerPoint 簡報</vt:lpstr>
      <vt:lpstr>從冰山看便利貼族 </vt:lpstr>
      <vt:lpstr>PowerPoint 簡報</vt:lpstr>
      <vt:lpstr>PowerPoint 簡報</vt:lpstr>
      <vt:lpstr>PowerPoint 簡報</vt:lpstr>
      <vt:lpstr>PowerPoint 簡報</vt:lpstr>
      <vt:lpstr>身為一直被ㄠ的便利貼族 該怎麼辦？ </vt:lpstr>
      <vt:lpstr>幫自己設定界線</vt:lpstr>
      <vt:lpstr>學習「間接拒絕」法則</vt:lpstr>
      <vt:lpstr>團隊合作的重要性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你是便利貼族嗎？</dc:title>
  <dc:creator>user</dc:creator>
  <cp:lastModifiedBy>twnsys</cp:lastModifiedBy>
  <cp:revision>10</cp:revision>
  <dcterms:created xsi:type="dcterms:W3CDTF">2014-02-25T00:55:37Z</dcterms:created>
  <dcterms:modified xsi:type="dcterms:W3CDTF">2015-02-10T07:11:48Z</dcterms:modified>
</cp:coreProperties>
</file>