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1"/>
  </p:notesMasterIdLst>
  <p:sldIdLst>
    <p:sldId id="256" r:id="rId2"/>
    <p:sldId id="261" r:id="rId3"/>
    <p:sldId id="275" r:id="rId4"/>
    <p:sldId id="258" r:id="rId5"/>
    <p:sldId id="259" r:id="rId6"/>
    <p:sldId id="283" r:id="rId7"/>
    <p:sldId id="262" r:id="rId8"/>
    <p:sldId id="287" r:id="rId9"/>
    <p:sldId id="263" r:id="rId10"/>
    <p:sldId id="277" r:id="rId11"/>
    <p:sldId id="282" r:id="rId12"/>
    <p:sldId id="286" r:id="rId13"/>
    <p:sldId id="264" r:id="rId14"/>
    <p:sldId id="285" r:id="rId15"/>
    <p:sldId id="272" r:id="rId16"/>
    <p:sldId id="271" r:id="rId17"/>
    <p:sldId id="273" r:id="rId18"/>
    <p:sldId id="270" r:id="rId19"/>
    <p:sldId id="269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09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89100" autoAdjust="0"/>
  </p:normalViewPr>
  <p:slideViewPr>
    <p:cSldViewPr>
      <p:cViewPr>
        <p:scale>
          <a:sx n="66" d="100"/>
          <a:sy n="66" d="100"/>
        </p:scale>
        <p:origin x="-946" y="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EEBF-C53C-4BCF-A670-EFB5C551882A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A9A81-7867-41C9-9B16-2DBC0A86B7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468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影片名稱：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心靈曙光 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八八水災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(https://www.youtube.com/watch?v=x2QdWf9Us70)</a:t>
            </a:r>
            <a:endParaRPr lang="zh-TW" alt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A9A81-7867-41C9-9B16-2DBC0A86B77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846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047A71-FD71-4DD7-A8AD-F142489946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195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2016/2/22/Monday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2QdWf9Us7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辨識急性創傷與創傷後壓力症候群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學生輔導中心</a:t>
            </a: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提供</a:t>
            </a:r>
            <a:endParaRPr lang="en-US" altLang="zh-TW" sz="28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主講</a:t>
            </a: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人</a:t>
            </a:r>
            <a:r>
              <a:rPr lang="en-US" altLang="zh-TW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:</a:t>
            </a: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林聰仁心理師</a:t>
            </a:r>
            <a:endParaRPr lang="en-US" altLang="zh-TW" sz="28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7337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何謂急性創傷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636912"/>
            <a:ext cx="7272338" cy="3744416"/>
          </a:xfrm>
        </p:spPr>
        <p:txBody>
          <a:bodyPr>
            <a:normAutofit/>
          </a:bodyPr>
          <a:lstStyle/>
          <a:p>
            <a:pPr marL="623888" indent="-623888">
              <a:buClrTx/>
              <a:buFont typeface="Wingdings" pitchFamily="2" charset="2"/>
              <a:buChar char="l"/>
            </a:pPr>
            <a:r>
              <a:rPr lang="zh-TW" altLang="en-US" sz="2800" b="1" dirty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急性創傷</a:t>
            </a:r>
            <a:r>
              <a:rPr lang="en-US" altLang="zh-TW" sz="2800" b="1" dirty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(acute stress </a:t>
            </a:r>
            <a:r>
              <a:rPr lang="en-US" altLang="zh-TW" sz="2800" b="1" dirty="0" err="1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disorder,ASD</a:t>
            </a:r>
            <a:r>
              <a:rPr lang="en-US" altLang="zh-TW" sz="2800" b="1" dirty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為經歷創傷事件後的三天到一個月所出現的症狀。急性創傷的症狀跟創傷後壓力症候群類似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14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急性創傷的治療方式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420888"/>
            <a:ext cx="7272338" cy="4536827"/>
          </a:xfrm>
        </p:spPr>
        <p:txBody>
          <a:bodyPr>
            <a:normAutofit/>
          </a:bodyPr>
          <a:lstStyle/>
          <a:p>
            <a:pPr marL="0" indent="0" algn="l">
              <a:buClrTx/>
              <a:buNone/>
            </a:pPr>
            <a:r>
              <a:rPr lang="zh-TW" altLang="en-US" sz="28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暴露療法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algn="l">
              <a:buNone/>
            </a:pPr>
            <a:r>
              <a:rPr lang="en-US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過去研究 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(Richard, 1999)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發現，早期的介入可以降低急性壓力症發展成創傷後壓力症的危險性。而且這些早期介入的療效可以持續數年之久。</a:t>
            </a: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526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260848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接下來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來談談災後的「自我調適」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68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災難後的自我調適方法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106613"/>
            <a:ext cx="7272337" cy="4274715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Wingdings"/>
              <a:buChar char=""/>
            </a:pPr>
            <a:endParaRPr lang="en-US" altLang="zh-TW" sz="2800" kern="100" dirty="0" smtClean="0">
              <a:solidFill>
                <a:schemeClr val="accent1">
                  <a:lumMod val="50000"/>
                </a:schemeClr>
              </a:solidFill>
              <a:latin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/>
              <a:buChar char=""/>
            </a:pPr>
            <a:r>
              <a:rPr lang="zh-TW" altLang="en-US" sz="3200" kern="100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Times New Roman"/>
              </a:rPr>
              <a:t>資深</a:t>
            </a:r>
            <a:r>
              <a:rPr lang="zh-TW" altLang="en-US" sz="3200" kern="100" dirty="0">
                <a:solidFill>
                  <a:schemeClr val="accent1">
                    <a:lumMod val="50000"/>
                  </a:schemeClr>
                </a:solidFill>
                <a:latin typeface="Calibri"/>
                <a:cs typeface="Times New Roman"/>
              </a:rPr>
              <a:t>心理</a:t>
            </a:r>
            <a:r>
              <a:rPr lang="zh-TW" altLang="en-US" sz="3200" kern="100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Times New Roman"/>
              </a:rPr>
              <a:t>師黃龍杰對於災後的自我調適，提出「</a:t>
            </a:r>
            <a:r>
              <a:rPr lang="zh-TW" altLang="en-US" sz="3200" kern="100" dirty="0" smtClean="0">
                <a:solidFill>
                  <a:srgbClr val="FF0000"/>
                </a:solidFill>
                <a:latin typeface="Calibri"/>
                <a:cs typeface="Times New Roman"/>
              </a:rPr>
              <a:t>安心四寶</a:t>
            </a:r>
            <a:r>
              <a:rPr lang="zh-TW" altLang="en-US" sz="3200" kern="100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Times New Roman"/>
              </a:rPr>
              <a:t>」的調適方式。</a:t>
            </a:r>
            <a:endParaRPr lang="en-US" altLang="zh-TW" sz="3200" kern="100" dirty="0" smtClean="0">
              <a:solidFill>
                <a:schemeClr val="accent1">
                  <a:lumMod val="50000"/>
                </a:schemeClr>
              </a:solidFill>
              <a:latin typeface="Calibri"/>
              <a:cs typeface="Times New Roman"/>
            </a:endParaRPr>
          </a:p>
          <a:p>
            <a:pPr marL="0" indent="0" algn="l">
              <a:buClrTx/>
              <a:buNone/>
            </a:pP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195736" y="4869160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rgbClr val="FF0000"/>
                </a:solidFill>
              </a:rPr>
              <a:t>信、運、同、轉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6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災難後的自我調適方法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348880"/>
            <a:ext cx="7272337" cy="3600400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zh-TW" altLang="zh-TW" sz="2800" b="1" kern="100" dirty="0" smtClean="0">
                <a:solidFill>
                  <a:srgbClr val="D709AB"/>
                </a:solidFill>
                <a:latin typeface="Calibri"/>
                <a:cs typeface="Times New Roman"/>
              </a:rPr>
              <a:t>「</a:t>
            </a:r>
            <a:r>
              <a:rPr lang="zh-TW" altLang="zh-TW" sz="2800" b="1" kern="100" dirty="0">
                <a:solidFill>
                  <a:srgbClr val="D709AB"/>
                </a:solidFill>
                <a:latin typeface="Calibri"/>
                <a:cs typeface="Times New Roman"/>
              </a:rPr>
              <a:t>信」＝</a:t>
            </a:r>
            <a:r>
              <a:rPr lang="zh-TW" altLang="zh-TW" sz="2800" b="1" kern="100" dirty="0" smtClean="0">
                <a:solidFill>
                  <a:srgbClr val="D709AB"/>
                </a:solidFill>
                <a:latin typeface="Calibri"/>
                <a:cs typeface="Times New Roman"/>
              </a:rPr>
              <a:t>信仰</a:t>
            </a:r>
            <a:endParaRPr lang="en-US" altLang="zh-TW" sz="2800" kern="100" dirty="0">
              <a:latin typeface="Calibri"/>
              <a:cs typeface="Times New Roman"/>
            </a:endParaRPr>
          </a:p>
          <a:p>
            <a:pPr>
              <a:buFont typeface="Wingdings" pitchFamily="2" charset="2"/>
              <a:buChar char="l"/>
            </a:pPr>
            <a:r>
              <a:rPr lang="zh-TW" altLang="zh-TW" sz="2800" kern="100" dirty="0" smtClean="0">
                <a:latin typeface="Calibri"/>
                <a:cs typeface="Times New Roman"/>
              </a:rPr>
              <a:t>參加</a:t>
            </a:r>
            <a:r>
              <a:rPr lang="zh-TW" altLang="zh-TW" sz="2800" kern="100" dirty="0">
                <a:latin typeface="Calibri"/>
                <a:cs typeface="Times New Roman"/>
              </a:rPr>
              <a:t>法會或禪</a:t>
            </a:r>
            <a:r>
              <a:rPr lang="zh-TW" altLang="zh-TW" sz="2800" kern="100" dirty="0" smtClean="0">
                <a:latin typeface="Calibri"/>
                <a:cs typeface="Times New Roman"/>
              </a:rPr>
              <a:t>修</a:t>
            </a:r>
            <a:r>
              <a:rPr lang="zh-TW" altLang="en-US" sz="2800" kern="100" dirty="0"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latin typeface="Calibri"/>
              <a:cs typeface="Times New Roman"/>
            </a:endParaRPr>
          </a:p>
          <a:p>
            <a:pPr>
              <a:buFont typeface="Wingdings" pitchFamily="2" charset="2"/>
              <a:buChar char="l"/>
            </a:pPr>
            <a:r>
              <a:rPr lang="zh-TW" altLang="zh-TW" sz="2800" kern="100" dirty="0" smtClean="0">
                <a:latin typeface="Calibri"/>
                <a:cs typeface="Times New Roman"/>
              </a:rPr>
              <a:t>上</a:t>
            </a:r>
            <a:r>
              <a:rPr lang="zh-TW" altLang="zh-TW" sz="2800" kern="100" dirty="0">
                <a:latin typeface="Calibri"/>
                <a:cs typeface="Times New Roman"/>
              </a:rPr>
              <a:t>寺廟燒香、拜拜、收驚、念經、求</a:t>
            </a:r>
            <a:r>
              <a:rPr lang="zh-TW" altLang="zh-TW" sz="2800" kern="100" dirty="0" smtClean="0">
                <a:latin typeface="Calibri"/>
                <a:cs typeface="Times New Roman"/>
              </a:rPr>
              <a:t>護身符</a:t>
            </a:r>
            <a:r>
              <a:rPr lang="zh-TW" altLang="en-US" sz="2800" kern="100" dirty="0" smtClean="0"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latin typeface="Calibri"/>
              <a:cs typeface="Times New Roman"/>
            </a:endParaRPr>
          </a:p>
          <a:p>
            <a:pPr>
              <a:buFont typeface="Wingdings" pitchFamily="2" charset="2"/>
              <a:buChar char="l"/>
            </a:pPr>
            <a:r>
              <a:rPr lang="zh-TW" altLang="zh-TW" sz="2800" kern="100" dirty="0" smtClean="0">
                <a:latin typeface="Calibri"/>
                <a:cs typeface="Times New Roman"/>
              </a:rPr>
              <a:t>集體</a:t>
            </a:r>
            <a:r>
              <a:rPr lang="zh-TW" altLang="zh-TW" sz="2800" kern="100" dirty="0">
                <a:latin typeface="Calibri"/>
                <a:cs typeface="Times New Roman"/>
              </a:rPr>
              <a:t>禱告、望</a:t>
            </a:r>
            <a:r>
              <a:rPr lang="zh-TW" altLang="zh-TW" sz="2800" kern="100" dirty="0" smtClean="0">
                <a:latin typeface="Calibri"/>
                <a:cs typeface="Times New Roman"/>
              </a:rPr>
              <a:t>彌撒</a:t>
            </a:r>
            <a:r>
              <a:rPr lang="zh-TW" altLang="en-US" sz="2800" kern="100" dirty="0" smtClean="0"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latin typeface="Calibri"/>
              <a:cs typeface="Times New Roman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kern="100" dirty="0" smtClean="0">
                <a:latin typeface="Calibri"/>
                <a:cs typeface="Times New Roman"/>
              </a:rPr>
              <a:t>這些</a:t>
            </a:r>
            <a:r>
              <a:rPr lang="zh-TW" altLang="zh-TW" sz="2800" kern="100" dirty="0" smtClean="0">
                <a:latin typeface="Calibri"/>
                <a:cs typeface="Times New Roman"/>
              </a:rPr>
              <a:t>往往</a:t>
            </a:r>
            <a:r>
              <a:rPr lang="zh-TW" altLang="en-US" sz="2800" kern="100" dirty="0" smtClean="0">
                <a:latin typeface="Calibri"/>
                <a:cs typeface="Times New Roman"/>
              </a:rPr>
              <a:t>令人感到</a:t>
            </a:r>
            <a:r>
              <a:rPr lang="zh-TW" altLang="zh-TW" sz="2800" kern="100" dirty="0" smtClean="0">
                <a:latin typeface="Calibri"/>
                <a:cs typeface="Times New Roman"/>
              </a:rPr>
              <a:t>「</a:t>
            </a:r>
            <a:r>
              <a:rPr lang="zh-TW" altLang="zh-TW" sz="2800" kern="100" dirty="0">
                <a:latin typeface="Calibri"/>
                <a:cs typeface="Times New Roman"/>
              </a:rPr>
              <a:t>如有神助」，能重拾對上天的信賴和人生的意義，逢凶化吉。 </a:t>
            </a:r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pPr marL="0" indent="0" algn="l">
              <a:buClrTx/>
              <a:buNone/>
            </a:pP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61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災難後的自我調適方法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348880"/>
            <a:ext cx="7272337" cy="4221088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zh-TW" altLang="zh-TW" sz="2800" b="1" kern="100" dirty="0" smtClean="0">
                <a:solidFill>
                  <a:srgbClr val="D709AB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「</a:t>
            </a:r>
            <a:r>
              <a:rPr lang="zh-TW" altLang="zh-TW" sz="2800" b="1" kern="100" dirty="0">
                <a:solidFill>
                  <a:srgbClr val="D709AB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運」＝</a:t>
            </a:r>
            <a:r>
              <a:rPr lang="zh-TW" altLang="zh-TW" sz="2800" b="1" kern="100" dirty="0" smtClean="0">
                <a:solidFill>
                  <a:srgbClr val="D709AB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運動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>
              <a:buFont typeface="Wingdings" pitchFamily="2" charset="2"/>
              <a:buChar char="l"/>
            </a:pP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從事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有氧運動，讓自己喘喘氣和流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流汗</a:t>
            </a:r>
            <a:r>
              <a:rPr lang="zh-TW" altLang="en-US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>
              <a:buFont typeface="Wingdings" pitchFamily="2" charset="2"/>
              <a:buChar char="l"/>
            </a:pP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練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氣功、打拳、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瑜珈</a:t>
            </a:r>
            <a:r>
              <a:rPr lang="zh-TW" altLang="en-US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>
              <a:buFont typeface="Wingdings" pitchFamily="2" charset="2"/>
              <a:buChar char="l"/>
            </a:pP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幫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老人家做穴道推拿、刮痧、腳底按摩、芳香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療法</a:t>
            </a:r>
            <a:r>
              <a:rPr lang="zh-TW" altLang="en-US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這些有助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體能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保健，把壓力賀爾蒙排出體外。 </a:t>
            </a:r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pPr marL="0" indent="0" algn="l">
              <a:buClrTx/>
              <a:buNone/>
            </a:pP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259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災難後的自我調適方法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348881"/>
            <a:ext cx="7272337" cy="4104456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zh-TW" altLang="zh-TW" sz="2800" b="1" kern="100" dirty="0" smtClean="0">
                <a:solidFill>
                  <a:srgbClr val="D709AB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「</a:t>
            </a:r>
            <a:r>
              <a:rPr lang="zh-TW" altLang="zh-TW" sz="2800" b="1" kern="100" dirty="0">
                <a:solidFill>
                  <a:srgbClr val="D709AB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同」＝同伴 </a:t>
            </a:r>
            <a:endParaRPr lang="en-US" altLang="zh-TW" sz="2800" kern="100" dirty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 lvl="0">
              <a:spcAft>
                <a:spcPts val="0"/>
              </a:spcAft>
              <a:buFont typeface="Wingdings" pitchFamily="2" charset="2"/>
              <a:buChar char="l"/>
            </a:pP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和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同鄉里的家人、親友、鄰居、寵物團聚，作伴，同樂或通電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 lvl="0">
              <a:spcAft>
                <a:spcPts val="0"/>
              </a:spcAft>
              <a:buFont typeface="Wingdings" pitchFamily="2" charset="2"/>
              <a:buChar char="l"/>
            </a:pP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不要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離群索居，封閉自己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 lvl="0">
              <a:spcAft>
                <a:spcPts val="0"/>
              </a:spcAft>
              <a:buFont typeface="Wingdings" pitchFamily="2" charset="2"/>
              <a:buChar char="l"/>
            </a:pPr>
            <a:r>
              <a:rPr lang="zh-TW" altLang="en-US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這些的目的是</a:t>
            </a:r>
            <a:r>
              <a:rPr lang="zh-TW" altLang="en-US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要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把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擔憂和慶幸都說出來，哭訴如同心靈洩洪，有紓解和整理的效果。 </a:t>
            </a:r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pPr marL="0" indent="0" algn="l">
              <a:buClrTx/>
              <a:buNone/>
            </a:pP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10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災難後的自我調適方法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348881"/>
            <a:ext cx="7272337" cy="4104456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「</a:t>
            </a:r>
            <a:r>
              <a:rPr lang="zh-TW" altLang="zh-TW" sz="2800" b="1" kern="100" dirty="0">
                <a:solidFill>
                  <a:srgbClr val="D709AB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轉」＝</a:t>
            </a:r>
            <a:r>
              <a:rPr lang="zh-TW" altLang="zh-TW" sz="2800" b="1" kern="100" dirty="0" smtClean="0">
                <a:solidFill>
                  <a:srgbClr val="D709AB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轉移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"/>
            </a:pPr>
            <a:r>
              <a:rPr lang="zh-TW" altLang="en-US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找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事</a:t>
            </a:r>
            <a:r>
              <a:rPr lang="zh-TW" altLang="en-US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情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做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，不管是勞力或勞心。最好能開始動手改善環境，幫助別人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"/>
            </a:pP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寄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情於平日的工作、興趣或娛樂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。</a:t>
            </a:r>
            <a:endParaRPr lang="en-US" altLang="zh-TW" sz="2800" kern="1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  <a:latin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"/>
            </a:pP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這</a:t>
            </a:r>
            <a:r>
              <a:rPr lang="zh-TW" altLang="en-US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些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能</a:t>
            </a:r>
            <a:r>
              <a:rPr lang="zh-TW" altLang="en-US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夠讓人</a:t>
            </a:r>
            <a:r>
              <a:rPr lang="zh-TW" altLang="zh-TW" sz="2800" kern="1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暫時</a:t>
            </a:r>
            <a:r>
              <a:rPr lang="zh-TW" altLang="zh-TW" sz="2800" kern="1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cs typeface="Times New Roman"/>
              </a:rPr>
              <a:t>把煩惱放下，避免鑽牛角尖，越陷越深。</a:t>
            </a:r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pPr marL="0" indent="0" algn="l">
              <a:buClrTx/>
              <a:buNone/>
            </a:pP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89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問題與討論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636912"/>
            <a:ext cx="7272337" cy="3312368"/>
          </a:xfrm>
        </p:spPr>
        <p:txBody>
          <a:bodyPr>
            <a:normAutofit/>
          </a:bodyPr>
          <a:lstStyle/>
          <a:p>
            <a:pPr marL="457200" indent="-457200" algn="l">
              <a:buClrTx/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如果自己在經歷創傷事件後，會如何調適自己的身心狀態？或會去哪裡尋求協助？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algn="l">
              <a:buClrTx/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安心四寶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醫院、學輔中心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</a:p>
          <a:p>
            <a:pPr marL="457200" indent="-457200" algn="l">
              <a:buClrTx/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如果週遭的人有這些症狀出現時，自己能如何協助他們呢？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algn="l">
              <a:buClrTx/>
              <a:buNone/>
            </a:pPr>
            <a:r>
              <a:rPr lang="en-US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傾聽他們的話、陪伴與支持他們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9769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600" y="2492896"/>
            <a:ext cx="7272808" cy="4752528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zh-TW" altLang="en-US" sz="8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謝謝聆聽</a:t>
            </a:r>
            <a:endParaRPr lang="en-US" altLang="zh-TW" sz="8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780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言</a:t>
            </a:r>
          </a:p>
        </p:txBody>
      </p:sp>
      <p:sp>
        <p:nvSpPr>
          <p:cNvPr id="3" name="副標題 2"/>
          <p:cNvSpPr>
            <a:spLocks noGrp="1"/>
          </p:cNvSpPr>
          <p:nvPr>
            <p:ph type="body" orient="vert" idx="4294967295"/>
          </p:nvPr>
        </p:nvSpPr>
        <p:spPr>
          <a:xfrm>
            <a:off x="971600" y="2708920"/>
            <a:ext cx="7408862" cy="3451225"/>
          </a:xfrm>
        </p:spPr>
        <p:txBody>
          <a:bodyPr>
            <a:normAutofit/>
          </a:bodyPr>
          <a:lstStyle/>
          <a:p>
            <a:pPr marL="457200" indent="-457200">
              <a:buClrTx/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重大災難會讓人們產生心理創傷，是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無力感所導致的一種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痛苦。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buClrTx/>
              <a:buFont typeface="Arial" pitchFamily="34" charset="0"/>
              <a:buChar char="•"/>
            </a:pP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buClrTx/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心理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創傷的共同要素是一種強烈的恐懼、無助、失控和毀滅威脅的感覺。</a:t>
            </a:r>
          </a:p>
          <a:p>
            <a:pPr marL="0" indent="0">
              <a:buClrTx/>
              <a:buNone/>
            </a:pP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589240"/>
            <a:ext cx="1889604" cy="75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3" name="Rectangle 1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Comic Sans MS" pitchFamily="66" charset="0"/>
                <a:ea typeface="標楷體" pitchFamily="65" charset="-120"/>
              </a:rPr>
              <a:t>創傷事件</a:t>
            </a:r>
            <a:endParaRPr lang="zh-TW" altLang="en-US" dirty="0">
              <a:latin typeface="Comic Sans MS" pitchFamily="66" charset="0"/>
              <a:ea typeface="標楷體" pitchFamily="65" charset="-120"/>
            </a:endParaRPr>
          </a:p>
        </p:txBody>
      </p:sp>
      <p:graphicFrame>
        <p:nvGraphicFramePr>
          <p:cNvPr id="4229" name="Group 13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651266"/>
              </p:ext>
            </p:extLst>
          </p:nvPr>
        </p:nvGraphicFramePr>
        <p:xfrm>
          <a:off x="467544" y="1844822"/>
          <a:ext cx="8229600" cy="4680523"/>
        </p:xfrm>
        <a:graphic>
          <a:graphicData uri="http://schemas.openxmlformats.org/drawingml/2006/table">
            <a:tbl>
              <a:tblPr/>
              <a:tblGrid>
                <a:gridCol w="2304256"/>
                <a:gridCol w="5925344"/>
              </a:tblGrid>
              <a:tr h="60026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類型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例子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70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重大事故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汽車、飛機、船、工業的意外事件。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6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天然災害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龍捲風、颶風、颱風、洪水、地震 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459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犯罪事件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身體遭攻擊、射傷、刺傷，或被搶劫、被槍指著 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704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軍事方面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戰爭 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性侵害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charset="-120"/>
                        </a:rPr>
                        <a:t>被強暴或被企圖強暴。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副標題 2"/>
          <p:cNvSpPr txBox="1">
            <a:spLocks/>
          </p:cNvSpPr>
          <p:nvPr/>
        </p:nvSpPr>
        <p:spPr>
          <a:xfrm>
            <a:off x="3995936" y="4869160"/>
            <a:ext cx="4248472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Tx/>
              <a:buNone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人為的創傷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比自然災害更可能造成創傷後壓力症。</a:t>
            </a: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923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何謂創傷後壓力症候群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1043608" y="2564904"/>
            <a:ext cx="7272338" cy="4032448"/>
          </a:xfrm>
        </p:spPr>
        <p:txBody>
          <a:bodyPr>
            <a:normAutofit/>
          </a:bodyPr>
          <a:lstStyle/>
          <a:p>
            <a:pPr marL="536575" indent="-536575">
              <a:buClrTx/>
              <a:buFont typeface="Wingdings" pitchFamily="2" charset="2"/>
              <a:buChar char="l"/>
            </a:pPr>
            <a:r>
              <a:rPr lang="zh-TW" altLang="en-US" sz="2800" b="1" dirty="0" smtClean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創傷</a:t>
            </a:r>
            <a:r>
              <a:rPr lang="zh-TW" altLang="en-US" sz="2800" b="1" dirty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後</a:t>
            </a:r>
            <a:r>
              <a:rPr lang="zh-TW" altLang="en-US" sz="2800" b="1" dirty="0" smtClean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壓力症候群</a:t>
            </a:r>
            <a:r>
              <a:rPr lang="en-US" altLang="zh-TW" sz="2800" b="1" dirty="0" smtClean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(PTSD)</a:t>
            </a:r>
            <a:r>
              <a:rPr lang="zh-TW" altLang="en-US" sz="2800" b="1" dirty="0" smtClean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為人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遭受重大事件創傷後所產生嚴重的壓力反應，包括焦慮增加、迴避與創傷有關的刺激，以及警覺增加的症狀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36575" indent="-536575">
              <a:buClrTx/>
              <a:buFont typeface="Wingdings" pitchFamily="2" charset="2"/>
              <a:buChar char="l"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這些症狀如果</a:t>
            </a:r>
            <a:r>
              <a:rPr lang="zh-TW" altLang="en-US" sz="2800" dirty="0" smtClean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一個月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後不見好轉，才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會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變成「創傷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後壓力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症候群」。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28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後壓力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症候群的症狀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420888"/>
            <a:ext cx="7272338" cy="3888432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l"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b="1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闖入</a:t>
            </a:r>
            <a:r>
              <a:rPr lang="zh-TW" altLang="en-US" sz="2800" b="1" u="sng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性的再度經驗創傷</a:t>
            </a:r>
            <a:r>
              <a:rPr lang="zh-TW" altLang="en-US" sz="2800" b="1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事件。</a:t>
            </a:r>
            <a:endParaRPr lang="en-US" altLang="zh-TW" sz="2800" b="1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81343" lvl="2" indent="0">
              <a:buClrTx/>
              <a:buNone/>
            </a:pP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例如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：反複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地回想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起水災的情況。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Tx/>
              <a:buFont typeface="Wingdings" pitchFamily="2" charset="2"/>
              <a:buChar char="l"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b="1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迴避</a:t>
            </a:r>
            <a:r>
              <a:rPr lang="zh-TW" altLang="en-US" sz="2800" b="1" u="sng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與此創傷事件相關的刺激</a:t>
            </a:r>
            <a:r>
              <a:rPr lang="zh-TW" altLang="en-US" sz="2800" b="1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物。</a:t>
            </a:r>
            <a:endParaRPr lang="en-US" altLang="zh-TW" sz="2800" b="1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ClrTx/>
              <a:buNone/>
            </a:pPr>
            <a:r>
              <a:rPr lang="en-US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例如：避免去回想會讓自己產生恐怖的水  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ClrTx/>
              <a:buNone/>
            </a:pPr>
            <a:r>
              <a:rPr lang="en-US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災情況。</a:t>
            </a:r>
            <a:endParaRPr lang="en-US" altLang="zh-TW" sz="2800" b="1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341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後壓力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症候群的症狀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420888"/>
            <a:ext cx="7200800" cy="417646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l"/>
            </a:pPr>
            <a:r>
              <a:rPr lang="zh-TW" altLang="en-US" sz="2800" b="1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創傷</a:t>
            </a:r>
            <a:r>
              <a:rPr lang="zh-TW" altLang="en-US" sz="2800" b="1" u="sng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事件後，會出現其他情緒及認知</a:t>
            </a:r>
            <a:r>
              <a:rPr lang="zh-TW" altLang="en-US" sz="2800" b="1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改變的信號。</a:t>
            </a:r>
            <a:endParaRPr lang="en-US" altLang="zh-TW" sz="2800" b="1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ClrTx/>
              <a:buNone/>
            </a:pPr>
            <a:r>
              <a:rPr lang="en-US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例如：對原本感興趣的事情失去興趣。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buClrTx/>
              <a:buFont typeface="Wingdings" pitchFamily="2" charset="2"/>
              <a:buChar char="l"/>
            </a:pPr>
            <a:r>
              <a:rPr lang="zh-TW" altLang="en-US" sz="2800" b="1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警覺</a:t>
            </a:r>
            <a:r>
              <a:rPr lang="zh-TW" altLang="en-US" sz="2800" b="1" u="sng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度或反應性升高的</a:t>
            </a:r>
            <a:r>
              <a:rPr lang="zh-TW" altLang="en-US" sz="2800" b="1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症狀。</a:t>
            </a:r>
            <a:endParaRPr lang="en-US" altLang="zh-TW" sz="2800" b="1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algn="l">
              <a:buClrTx/>
              <a:buNone/>
            </a:pP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例如：災難後，因為害怕導致持續失眠好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algn="l">
              <a:buClrTx/>
              <a:buNone/>
            </a:pPr>
            <a:r>
              <a:rPr lang="en-US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幾天。</a:t>
            </a: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793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創傷後壓力症候群的治療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方式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1115616" y="2780928"/>
            <a:ext cx="6912768" cy="28803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目前可以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透過</a:t>
            </a:r>
            <a:r>
              <a:rPr lang="zh-TW" altLang="en-US" sz="28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心理治療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（談話治療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 </a:t>
            </a:r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藥物治療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或是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結合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兩者治療方式。</a:t>
            </a: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58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創傷後壓力症候群的治療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方式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105025"/>
            <a:ext cx="7272338" cy="47529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449263" lvl="1" indent="-449263">
              <a:buClrTx/>
              <a:buFont typeface="+mj-lt"/>
              <a:buAutoNum type="arabicPeriod"/>
            </a:pPr>
            <a:r>
              <a:rPr lang="zh-TW" altLang="en-US" sz="2800" b="1" dirty="0" smtClean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藥物治療</a:t>
            </a:r>
            <a:endParaRPr lang="zh-TW" altLang="en-US" sz="2800" b="1" dirty="0">
              <a:solidFill>
                <a:srgbClr val="D709AB"/>
              </a:solidFill>
              <a:latin typeface="標楷體" pitchFamily="65" charset="-120"/>
              <a:ea typeface="標楷體" pitchFamily="65" charset="-120"/>
            </a:endParaRPr>
          </a:p>
          <a:p>
            <a:pPr marL="363538" indent="-363538" algn="l">
              <a:buNone/>
            </a:pP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目前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有一種抗憂鬱劑</a:t>
            </a:r>
            <a:r>
              <a:rPr lang="en-US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選擇性血清素再回收抑制劑</a:t>
            </a:r>
            <a:r>
              <a:rPr lang="en-US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藥物經實驗證實對創傷後壓力症具有療效，但是一停藥後就會再度復發。</a:t>
            </a:r>
          </a:p>
          <a:p>
            <a:pPr algn="l"/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61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創傷後壓力症候群的治療方式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71600" y="2276872"/>
            <a:ext cx="7272338" cy="4752975"/>
          </a:xfrm>
        </p:spPr>
        <p:txBody>
          <a:bodyPr>
            <a:normAutofit/>
          </a:bodyPr>
          <a:lstStyle/>
          <a:p>
            <a:pPr marL="514350" indent="-514350" algn="l">
              <a:buClrTx/>
              <a:buFont typeface="+mj-lt"/>
              <a:buAutoNum type="arabicPeriod" startAt="2"/>
            </a:pPr>
            <a:r>
              <a:rPr lang="zh-TW" altLang="en-US" sz="2800" b="1" dirty="0" smtClean="0">
                <a:solidFill>
                  <a:srgbClr val="D709AB"/>
                </a:solidFill>
                <a:latin typeface="標楷體" pitchFamily="65" charset="-120"/>
                <a:ea typeface="標楷體" pitchFamily="65" charset="-120"/>
              </a:rPr>
              <a:t>心理治療</a:t>
            </a:r>
            <a:endParaRPr lang="zh-TW" altLang="en-US" sz="2800" b="1" dirty="0">
              <a:solidFill>
                <a:srgbClr val="D709AB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indent="-457200" algn="l">
              <a:buClrTx/>
              <a:buFont typeface="Arial" pitchFamily="34" charset="0"/>
              <a:buChar char="•"/>
            </a:pPr>
            <a:r>
              <a:rPr lang="zh-TW" altLang="en-US" sz="28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暴露</a:t>
            </a:r>
            <a:r>
              <a:rPr lang="zh-TW" altLang="en-US" sz="2800" b="1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法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：是將個案暴露在會引發其恐懼反應的情境中，並讓個案降低其壓力反應，一步一步從恐懼程度小到大，最後使其恐懼完全消除。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最為常用且有效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indent="-457200" algn="l">
              <a:buClrTx/>
              <a:buFont typeface="Arial" pitchFamily="34" charset="0"/>
              <a:buChar char="•"/>
            </a:pPr>
            <a:r>
              <a:rPr lang="zh-TW" altLang="en-US" sz="28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眼</a:t>
            </a:r>
            <a:r>
              <a:rPr lang="zh-TW" altLang="en-US" sz="2800" b="1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動減敏感及再經歷治療法</a:t>
            </a:r>
            <a:r>
              <a:rPr lang="en-US" altLang="zh-TW" sz="2800" b="1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(EMDR)</a:t>
            </a:r>
            <a:r>
              <a:rPr lang="zh-TW" altLang="en-US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：這一種結合想像暴露療法和眼動技巧的治療方法。在臨床上已經獲得許多證實是具有成效的治療法。</a:t>
            </a:r>
          </a:p>
          <a:p>
            <a:pPr algn="l"/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97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C7EDCC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728</TotalTime>
  <Words>905</Words>
  <Application>Microsoft Office PowerPoint</Application>
  <PresentationFormat>如螢幕大小 (4:3)</PresentationFormat>
  <Paragraphs>87</Paragraphs>
  <Slides>19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波形</vt:lpstr>
      <vt:lpstr>辨識急性創傷與創傷後壓力症候群</vt:lpstr>
      <vt:lpstr>前言</vt:lpstr>
      <vt:lpstr>創傷事件</vt:lpstr>
      <vt:lpstr>何謂創傷後壓力症候群</vt:lpstr>
      <vt:lpstr>創傷後壓力症候群的症狀</vt:lpstr>
      <vt:lpstr>創傷後壓力症候群的症狀</vt:lpstr>
      <vt:lpstr>創傷後壓力症候群的治療方式</vt:lpstr>
      <vt:lpstr>創傷後壓力症候群的治療方式</vt:lpstr>
      <vt:lpstr>創傷後壓力症候群的治療方式</vt:lpstr>
      <vt:lpstr>何謂急性創傷</vt:lpstr>
      <vt:lpstr>急性創傷的治療方式</vt:lpstr>
      <vt:lpstr>接下來  來談談災後的「自我調適」</vt:lpstr>
      <vt:lpstr>災難後的自我調適方法</vt:lpstr>
      <vt:lpstr>災難後的自我調適方法</vt:lpstr>
      <vt:lpstr>災難後的自我調適方法</vt:lpstr>
      <vt:lpstr>災難後的自我調適方法</vt:lpstr>
      <vt:lpstr>災難後的自我調適方法</vt:lpstr>
      <vt:lpstr>問題與討論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辨識急性創傷與創傷後壓力症候群</dc:title>
  <dc:creator>JOBS</dc:creator>
  <cp:lastModifiedBy>user</cp:lastModifiedBy>
  <cp:revision>35</cp:revision>
  <dcterms:created xsi:type="dcterms:W3CDTF">2014-08-12T22:03:05Z</dcterms:created>
  <dcterms:modified xsi:type="dcterms:W3CDTF">2016-02-22T06:09:42Z</dcterms:modified>
</cp:coreProperties>
</file>