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82" r:id="rId3"/>
    <p:sldId id="283" r:id="rId4"/>
    <p:sldId id="257" r:id="rId5"/>
    <p:sldId id="264" r:id="rId6"/>
    <p:sldId id="287" r:id="rId7"/>
    <p:sldId id="307" r:id="rId8"/>
    <p:sldId id="291" r:id="rId9"/>
    <p:sldId id="290" r:id="rId10"/>
    <p:sldId id="308" r:id="rId11"/>
    <p:sldId id="270" r:id="rId12"/>
    <p:sldId id="304" r:id="rId13"/>
    <p:sldId id="265" r:id="rId14"/>
    <p:sldId id="293" r:id="rId15"/>
    <p:sldId id="301" r:id="rId16"/>
    <p:sldId id="306" r:id="rId17"/>
    <p:sldId id="261" r:id="rId18"/>
    <p:sldId id="298" r:id="rId19"/>
    <p:sldId id="280" r:id="rId20"/>
    <p:sldId id="294" r:id="rId21"/>
    <p:sldId id="297" r:id="rId22"/>
    <p:sldId id="296" r:id="rId23"/>
    <p:sldId id="295" r:id="rId24"/>
    <p:sldId id="281" r:id="rId25"/>
    <p:sldId id="269" r:id="rId26"/>
    <p:sldId id="299" r:id="rId27"/>
    <p:sldId id="300" r:id="rId28"/>
    <p:sldId id="302" r:id="rId29"/>
    <p:sldId id="303" r:id="rId30"/>
    <p:sldId id="305" r:id="rId31"/>
    <p:sldId id="262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FFFF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675" autoAdjust="0"/>
  </p:normalViewPr>
  <p:slideViewPr>
    <p:cSldViewPr>
      <p:cViewPr>
        <p:scale>
          <a:sx n="70" d="100"/>
          <a:sy n="70" d="100"/>
        </p:scale>
        <p:origin x="-115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sz="2400" dirty="0"/>
              <a:t>大學生每次上網時間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 sz="2000" dirty="0"/>
                      <a:t>4 </a:t>
                    </a:r>
                    <a:r>
                      <a:rPr lang="zh-TW" altLang="en-US" sz="2000" dirty="0"/>
                      <a:t>小時以上
</a:t>
                    </a:r>
                    <a:r>
                      <a:rPr lang="en-US" altLang="zh-TW" sz="2000" dirty="0"/>
                      <a:t>29%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369829278228356"/>
                  <c:y val="-0.16914697385156041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2400" dirty="0"/>
                      <a:t>4 </a:t>
                    </a:r>
                    <a:r>
                      <a:rPr lang="zh-TW" altLang="en-US" sz="2400" dirty="0"/>
                      <a:t>小時
</a:t>
                    </a:r>
                    <a:r>
                      <a:rPr lang="en-US" altLang="zh-TW" sz="2400" dirty="0"/>
                      <a:t>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155316075991559"/>
                  <c:y val="-0.14003618073890625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3 </a:t>
                    </a:r>
                    <a:r>
                      <a: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小時
</a:t>
                    </a:r>
                    <a:r>
                      <a: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22%</a:t>
                    </a:r>
                    <a:endParaRPr lang="zh-TW" altLang="en-US" sz="24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3788227234011036"/>
                  <c:y val="7.705350330768207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2400" dirty="0"/>
                      <a:t>2 </a:t>
                    </a:r>
                    <a:r>
                      <a:rPr lang="zh-TW" altLang="en-US" sz="2400" dirty="0"/>
                      <a:t>小時
</a:t>
                    </a:r>
                    <a:r>
                      <a:rPr lang="en-US" altLang="zh-TW" sz="2400" dirty="0"/>
                      <a:t>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377032181609454"/>
                  <c:y val="0.18046526863128326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2000" dirty="0"/>
                      <a:t>1 </a:t>
                    </a:r>
                    <a:r>
                      <a:rPr lang="zh-TW" altLang="en-US" sz="2000" dirty="0"/>
                      <a:t>小時內
</a:t>
                    </a:r>
                    <a:r>
                      <a:rPr lang="en-US" altLang="zh-TW" sz="2000" dirty="0"/>
                      <a:t>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工作表1!$A$2:$A$6</c:f>
              <c:strCache>
                <c:ptCount val="5"/>
                <c:pt idx="0">
                  <c:v>4 小時以上</c:v>
                </c:pt>
                <c:pt idx="1">
                  <c:v>4 小時</c:v>
                </c:pt>
                <c:pt idx="2">
                  <c:v>3 小時</c:v>
                </c:pt>
                <c:pt idx="3">
                  <c:v>2 小時</c:v>
                </c:pt>
                <c:pt idx="4">
                  <c:v>1 小時內</c:v>
                </c:pt>
              </c:strCache>
            </c:strRef>
          </c:cat>
          <c:val>
            <c:numRef>
              <c:f>工作表1!$B$2:$B$6</c:f>
              <c:numCache>
                <c:formatCode>0.00%</c:formatCode>
                <c:ptCount val="5"/>
                <c:pt idx="0">
                  <c:v>0.28660000000000002</c:v>
                </c:pt>
                <c:pt idx="1">
                  <c:v>0.17620000000000005</c:v>
                </c:pt>
                <c:pt idx="2">
                  <c:v>0.21790000000000007</c:v>
                </c:pt>
                <c:pt idx="3">
                  <c:v>0.22689999999999999</c:v>
                </c:pt>
                <c:pt idx="4">
                  <c:v>9.2600000000000002E-2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大學生花最多時間的上網活動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大學生花最多時間的上網活動</c:v>
                </c:pt>
              </c:strCache>
            </c:strRef>
          </c:tx>
          <c:dLbls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工作表1!$A$2:$A$7</c:f>
              <c:strCache>
                <c:ptCount val="6"/>
                <c:pt idx="0">
                  <c:v>網路連線遊戲</c:v>
                </c:pt>
                <c:pt idx="1">
                  <c:v>網路聊天/交友</c:v>
                </c:pt>
                <c:pt idx="2">
                  <c:v>部落格</c:v>
                </c:pt>
                <c:pt idx="3">
                  <c:v>查詢資訊/資料庫</c:v>
                </c:pt>
                <c:pt idx="4">
                  <c:v>線上影片/You Tube</c:v>
                </c:pt>
                <c:pt idx="5">
                  <c:v>其他</c:v>
                </c:pt>
              </c:strCache>
            </c:strRef>
          </c:cat>
          <c:val>
            <c:numRef>
              <c:f>工作表1!$B$2:$B$7</c:f>
              <c:numCache>
                <c:formatCode>0.00%</c:formatCode>
                <c:ptCount val="6"/>
                <c:pt idx="0">
                  <c:v>0.25669999999999998</c:v>
                </c:pt>
                <c:pt idx="1">
                  <c:v>0.24180000000000001</c:v>
                </c:pt>
                <c:pt idx="2">
                  <c:v>0.1134</c:v>
                </c:pt>
                <c:pt idx="3">
                  <c:v>9.5500000000000029E-2</c:v>
                </c:pt>
                <c:pt idx="4">
                  <c:v>6.8699999999999997E-2</c:v>
                </c:pt>
                <c:pt idx="5">
                  <c:v>0.22389999999999999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>
                    <a:latin typeface="+mj-ea"/>
                    <a:ea typeface="+mj-ea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無</c:v>
                </c:pt>
                <c:pt idx="1">
                  <c:v>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0%">
                  <c:v>0.309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數列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>
                    <a:latin typeface="+mj-ea"/>
                    <a:ea typeface="+mj-ea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無</c:v>
                </c:pt>
                <c:pt idx="1">
                  <c:v>有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1">
                  <c:v>0.69099999999999995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0950656"/>
        <c:axId val="170962304"/>
      </c:barChart>
      <c:catAx>
        <c:axId val="1709506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+mj-ea"/>
                <a:ea typeface="+mj-ea"/>
              </a:defRPr>
            </a:pPr>
            <a:endParaRPr lang="zh-TW"/>
          </a:p>
        </c:txPr>
        <c:crossAx val="170962304"/>
        <c:crosses val="autoZero"/>
        <c:auto val="1"/>
        <c:lblAlgn val="ctr"/>
        <c:lblOffset val="100"/>
        <c:noMultiLvlLbl val="0"/>
      </c:catAx>
      <c:valAx>
        <c:axId val="170962304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j-ea"/>
                <a:ea typeface="+mj-ea"/>
              </a:defRPr>
            </a:pPr>
            <a:endParaRPr lang="zh-TW"/>
          </a:p>
        </c:txPr>
        <c:crossAx val="170950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0.45441</cdr:y>
    </cdr:from>
    <cdr:to>
      <cdr:x>0.25534</cdr:x>
      <cdr:y>0.7262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0" y="2232248"/>
          <a:ext cx="1296144" cy="1335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查詢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資訊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資料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庫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 xmlns:a="http://schemas.openxmlformats.org/drawingml/2006/main"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9.55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%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C0D62-D407-4788-A8D3-6E30EB1892E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CF4C5-8F3B-48CD-A7DC-3C800DE722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2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Vaz0Av95UI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lW5a6aLfE&amp;list=PLWxiCiaHSsCZqg6JjfvZZG-ScgHZUgMv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u.edu.tw/volume/volume17/17-2/02-12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3-tP-LKlV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新聞全文：</a:t>
            </a:r>
            <a:endParaRPr lang="en-US" altLang="zh-TW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網路</a:t>
            </a:r>
            <a:r>
              <a:rPr lang="zh-TW" altLang="en-US" dirty="0" smtClean="0"/>
              <a:t>交友釣魚 女子慘遭設計</a:t>
            </a:r>
            <a:r>
              <a:rPr lang="en-US" altLang="zh-TW" dirty="0" smtClean="0"/>
              <a:t>http://www.cna.com.tw/news/aloc/201312120270-1.aspx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研究生微信搖出</a:t>
            </a:r>
            <a:r>
              <a:rPr lang="en-US" altLang="zh-TW" dirty="0" smtClean="0"/>
              <a:t>47</a:t>
            </a:r>
            <a:r>
              <a:rPr lang="zh-TW" altLang="en-US" dirty="0" smtClean="0"/>
              <a:t>歲美魔女</a:t>
            </a:r>
            <a:r>
              <a:rPr lang="en-US" altLang="zh-TW" dirty="0" smtClean="0"/>
              <a:t>http://www.appledaily.com.tw/appledaily/article/headline/20130227/34854334/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40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65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蔡阿嘎性愛小學堂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3] 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網路交友約會陷阱多。小心帥哥變杰哥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!!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https://www.youtube.com/watch?v=jPAS7lA-xu8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http://sf1.loxa.edu.tw/124609/99student/download/ch5.pdf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hlinkClick r:id="rId3"/>
              </a:rPr>
              <a:t>警政署婦幼安全宣導</a:t>
            </a:r>
            <a:r>
              <a:rPr lang="en-US" altLang="zh-TW" sz="1200" dirty="0" smtClean="0">
                <a:hlinkClick r:id="rId3"/>
              </a:rPr>
              <a:t>-</a:t>
            </a:r>
            <a:r>
              <a:rPr lang="zh-TW" altLang="en-US" sz="1200" dirty="0" smtClean="0">
                <a:hlinkClick r:id="rId3"/>
              </a:rPr>
              <a:t>網路交友性侵害篇</a:t>
            </a:r>
            <a:r>
              <a:rPr lang="zh-TW" altLang="en-US" sz="1200" dirty="0" smtClean="0"/>
              <a:t>  </a:t>
            </a:r>
            <a:r>
              <a:rPr lang="en-US" altLang="zh-TW" sz="1200" dirty="0" smtClean="0"/>
              <a:t>https://www.youtube.com/watch?v=KVaz0Av95UI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98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n-ea"/>
                <a:cs typeface="+mn-cs"/>
                <a:hlinkClick r:id="rId3"/>
              </a:rPr>
              <a:t>影片：</a:t>
            </a:r>
            <a:r>
              <a:rPr lang="en-US" altLang="zh-TW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n-ea"/>
                <a:cs typeface="+mn-cs"/>
                <a:hlinkClick r:id="rId3"/>
              </a:rPr>
              <a:t>2008-20</a:t>
            </a:r>
            <a:r>
              <a:rPr lang="zh-TW" alt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n-ea"/>
                <a:cs typeface="+mn-cs"/>
                <a:hlinkClick r:id="rId3"/>
              </a:rPr>
              <a:t>表裡面</a:t>
            </a:r>
            <a:r>
              <a:rPr lang="zh-TW" alt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n-ea"/>
                <a:cs typeface="+mn-cs"/>
              </a:rPr>
              <a:t>https://www.youtube.com/watch?v=IilW5a6aLfE&amp;list=PLWxiCiaHSsCZqg6JjfvZZG-ScgHZUgMvy</a:t>
            </a:r>
            <a:endParaRPr lang="en-US" altLang="zh-TW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53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先說明大學生網路交友現況，再說明網路交友吸引人之處，最後提醒暗藏的危險，並提出如何保護自己的方法。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24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hlinkClick r:id="rId3"/>
              </a:rPr>
              <a:t>先指出大學生花費相當多時間在網路上－，再說明網路聊天交友佔上網行為活動相當大的比例。</a:t>
            </a:r>
            <a:endParaRPr lang="en-US" altLang="zh-TW" sz="1200" dirty="0" smtClean="0">
              <a:hlinkClick r:id="rId3"/>
            </a:endParaRPr>
          </a:p>
          <a:p>
            <a:endParaRPr lang="en-US" altLang="zh-TW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n-ea"/>
                <a:cs typeface="+mn-cs"/>
              </a:rPr>
              <a:t>鄭照順 、鄒浮安，</a:t>
            </a:r>
            <a:r>
              <a:rPr lang="en-US" altLang="zh-TW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n-ea"/>
                <a:cs typeface="+mn-cs"/>
              </a:rPr>
              <a:t>2011</a:t>
            </a:r>
            <a:r>
              <a:rPr lang="zh-TW" alt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n-ea"/>
                <a:cs typeface="+mn-cs"/>
              </a:rPr>
              <a:t>。</a:t>
            </a:r>
            <a:r>
              <a:rPr lang="zh-TW" altLang="en-US" dirty="0" smtClean="0"/>
              <a:t>大學生網路使用行為與網路影響之研究</a:t>
            </a:r>
            <a:r>
              <a:rPr lang="en-US" altLang="zh-TW" dirty="0" smtClean="0"/>
              <a:t>---</a:t>
            </a:r>
            <a:r>
              <a:rPr lang="zh-TW" altLang="en-US" dirty="0" smtClean="0"/>
              <a:t>以高苑科技大學為例  </a:t>
            </a:r>
            <a:r>
              <a:rPr lang="en-US" altLang="zh-TW" dirty="0" smtClean="0"/>
              <a:t>http://www.kyu.edu.tw/volume/volume17/17-2/02-12.pdf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68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胡玉珍（</a:t>
            </a:r>
            <a:r>
              <a:rPr lang="en-US" altLang="zh-TW" dirty="0" smtClean="0"/>
              <a:t>2010</a:t>
            </a:r>
            <a:r>
              <a:rPr lang="zh-TW" altLang="en-US" dirty="0" smtClean="0"/>
              <a:t>）。大學生網路交友、自我揭露與愛情態度之研究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785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先說明該世代透過手機和網路交友的趨勢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交友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BeeTalk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蜜語」所發表的一份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行動世代交友調查黑皮書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http://www.nownews.com/n/2014/07/31/1347367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（該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使用者年齡層多分佈在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～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歲之間）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再提到大學生年齡層對手機網路平台交友的接受度，並說明男性比女性更意願嘗試網路交友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交友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BeeTalk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蜜語」所發表的一份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行動世代交友調查黑皮書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http://www.nownews.com/n/2014/07/31/1347367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（該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使用者年齡層多分佈在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～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歲之間）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271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警政署婦幼安全宣導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網路交友性侵害篇</a:t>
            </a:r>
            <a:r>
              <a:rPr lang="en-US" altLang="zh-TW" dirty="0" smtClean="0"/>
              <a:t>https://www.youtube.com/watch?v=KVaz0Av95UI</a:t>
            </a:r>
            <a:r>
              <a:rPr lang="zh-TW" altLang="en-US" dirty="0" smtClean="0"/>
              <a:t>　小心網友見面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網路交友請小心</a:t>
            </a:r>
            <a:r>
              <a:rPr lang="zh-TW" altLang="en-US" sz="1200" dirty="0" smtClean="0"/>
              <a:t>　</a:t>
            </a:r>
            <a:r>
              <a:rPr lang="en-US" altLang="zh-TW" sz="1200" dirty="0" smtClean="0"/>
              <a:t>https://www.youtube.com/watch?v=f3-tP-LKlVE</a:t>
            </a:r>
            <a:r>
              <a:rPr lang="zh-TW" altLang="en-US" sz="1200" dirty="0" smtClean="0"/>
              <a:t>　女方為詐騙集團、男方收藏多件女性衣物</a:t>
            </a:r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CF4C5-8F3B-48CD-A7DC-3C800DE7226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44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Autofit/>
          </a:bodyPr>
          <a:lstStyle>
            <a:lvl1pPr marL="0" indent="0" algn="l">
              <a:buNone/>
              <a:defRPr kumimoji="0" lang="en-US" sz="28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Autofit/>
          </a:bodyPr>
          <a:lstStyle>
            <a:lvl1pPr marL="0" indent="0">
              <a:buNone/>
              <a:defRPr kumimoji="0" lang="en-US" sz="28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4400" b="1">
                <a:latin typeface="+mj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6997E9-BF8D-46E4-B294-8E477CC0F8B5}" type="datetimeFigureOut">
              <a:rPr lang="zh-TW" altLang="en-US" smtClean="0"/>
              <a:pPr/>
              <a:t>2014/9/3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9F0F3A9-4F58-4CFC-A2B5-C9E30BBED3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3-tP-LKlV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AS7lA-xu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Vaz0Av95U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lW5a6aLfE&amp;list=PLWxiCiaHSsCZqg6JjfvZZG-ScgHZUgMv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ilW5a6aLfE&amp;list=PLWxiCiaHSsCZqg6JjfvZZG-ScgHZUgMvy" TargetMode="External"/><Relationship Id="rId3" Type="http://schemas.openxmlformats.org/officeDocument/2006/relationships/hyperlink" Target="http://www.children.org.tw/news/advocacy_detail/1236" TargetMode="External"/><Relationship Id="rId7" Type="http://schemas.openxmlformats.org/officeDocument/2006/relationships/hyperlink" Target="https://www.youtube.com/watch?v=f3-tP-LKlVE" TargetMode="External"/><Relationship Id="rId2" Type="http://schemas.openxmlformats.org/officeDocument/2006/relationships/hyperlink" Target="http://www.young.gov.tw/event1/pages/pages01_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PAS7lA-xu8" TargetMode="External"/><Relationship Id="rId11" Type="http://schemas.openxmlformats.org/officeDocument/2006/relationships/hyperlink" Target="http://www.kyu.edu.tw/volume/volume17/17-2/02-12.pdf" TargetMode="External"/><Relationship Id="rId5" Type="http://schemas.openxmlformats.org/officeDocument/2006/relationships/hyperlink" Target="https://www.youtube.com/watch?v=KVaz0Av95UI" TargetMode="External"/><Relationship Id="rId10" Type="http://schemas.openxmlformats.org/officeDocument/2006/relationships/hyperlink" Target="http://www.appledaily.com.tw/appledaily/article/headline/20130227/34854334/" TargetMode="External"/><Relationship Id="rId4" Type="http://schemas.openxmlformats.org/officeDocument/2006/relationships/hyperlink" Target="http://etfamily.tp.edu.tw/chuang18/literacy?n=convew&amp;i=1185" TargetMode="External"/><Relationship Id="rId9" Type="http://schemas.openxmlformats.org/officeDocument/2006/relationships/hyperlink" Target="http://www.cna.com.tw/news/aloc/201312120270-1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b="1" dirty="0"/>
              <a:t>網路</a:t>
            </a:r>
            <a:r>
              <a:rPr lang="zh-TW" altLang="zh-TW" b="1" dirty="0" smtClean="0"/>
              <a:t>交友</a:t>
            </a:r>
            <a:r>
              <a:rPr lang="zh-TW" altLang="en-US" b="1" dirty="0" smtClean="0"/>
              <a:t>停看聽</a:t>
            </a:r>
            <a:r>
              <a:rPr lang="zh-TW" altLang="en-US" b="1" dirty="0"/>
              <a:t>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嘉南藥理大學學生輔導中心提供</a:t>
            </a:r>
            <a:endParaRPr lang="zh-TW" altLang="en-US" dirty="0"/>
          </a:p>
        </p:txBody>
      </p:sp>
      <p:pic>
        <p:nvPicPr>
          <p:cNvPr id="1038" name="Picture 14" descr="C:\Documents and Settings\XP\桌面\尚未\community_stock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22" b="11377"/>
          <a:stretch/>
        </p:blipFill>
        <p:spPr bwMode="auto">
          <a:xfrm>
            <a:off x="4563760" y="2852936"/>
            <a:ext cx="4400728" cy="3997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89311"/>
            <a:ext cx="8568952" cy="3579849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zh-TW" altLang="en-US" sz="3000" dirty="0"/>
              <a:t>大學生每次使用網路時間超過</a:t>
            </a:r>
            <a:r>
              <a:rPr lang="en-US" altLang="zh-TW" sz="3000" dirty="0"/>
              <a:t>4</a:t>
            </a:r>
            <a:r>
              <a:rPr lang="zh-TW" altLang="en-US" sz="3000" dirty="0"/>
              <a:t>小時</a:t>
            </a:r>
            <a:endParaRPr lang="en-US" altLang="zh-TW" sz="3000" dirty="0"/>
          </a:p>
          <a:p>
            <a:pPr marL="514350" indent="-514350"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zh-TW" altLang="en-US" sz="3000" dirty="0" smtClean="0"/>
              <a:t>大學生上網行為，</a:t>
            </a:r>
            <a:r>
              <a:rPr lang="zh-TW" altLang="en-US" sz="3000" dirty="0" smtClean="0">
                <a:solidFill>
                  <a:schemeClr val="accent2">
                    <a:lumMod val="75000"/>
                  </a:schemeClr>
                </a:solidFill>
              </a:rPr>
              <a:t>網路</a:t>
            </a:r>
            <a:r>
              <a:rPr lang="zh-TW" altLang="en-US" sz="3000" dirty="0">
                <a:solidFill>
                  <a:schemeClr val="accent2">
                    <a:lumMod val="75000"/>
                  </a:schemeClr>
                </a:solidFill>
              </a:rPr>
              <a:t>聊天</a:t>
            </a:r>
            <a:r>
              <a:rPr lang="en-US" altLang="zh-TW" sz="30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zh-TW" altLang="en-US" sz="3000" dirty="0">
                <a:solidFill>
                  <a:schemeClr val="accent2">
                    <a:lumMod val="75000"/>
                  </a:schemeClr>
                </a:solidFill>
              </a:rPr>
              <a:t>交友就佔了</a:t>
            </a:r>
            <a:r>
              <a:rPr lang="en-US" altLang="zh-TW" sz="3000" dirty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zh-TW" altLang="en-US" sz="3000" dirty="0">
                <a:solidFill>
                  <a:schemeClr val="accent2">
                    <a:lumMod val="75000"/>
                  </a:schemeClr>
                </a:solidFill>
              </a:rPr>
              <a:t>％</a:t>
            </a:r>
            <a:endParaRPr lang="en-US" altLang="zh-TW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zh-TW" altLang="en-US" sz="3000" dirty="0">
                <a:solidFill>
                  <a:schemeClr val="accent2">
                    <a:lumMod val="75000"/>
                  </a:schemeClr>
                </a:solidFill>
              </a:rPr>
              <a:t>近</a:t>
            </a:r>
            <a:r>
              <a:rPr lang="en-US" altLang="zh-TW" sz="3000" dirty="0">
                <a:solidFill>
                  <a:schemeClr val="accent2">
                    <a:lumMod val="75000"/>
                  </a:schemeClr>
                </a:solidFill>
              </a:rPr>
              <a:t>70</a:t>
            </a:r>
            <a:r>
              <a:rPr lang="zh-TW" altLang="en-US" sz="3000" dirty="0">
                <a:solidFill>
                  <a:schemeClr val="accent2">
                    <a:lumMod val="75000"/>
                  </a:schemeClr>
                </a:solidFill>
              </a:rPr>
              <a:t>％的大學生有網路交友經驗</a:t>
            </a:r>
            <a:endParaRPr lang="en-US" altLang="zh-TW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zh-TW" altLang="en-US" sz="3000" dirty="0"/>
              <a:t>手機一族每</a:t>
            </a:r>
            <a:r>
              <a:rPr lang="en-US" altLang="zh-TW" sz="3000" dirty="0"/>
              <a:t>5</a:t>
            </a:r>
            <a:r>
              <a:rPr lang="zh-TW" altLang="en-US" sz="3000" dirty="0"/>
              <a:t>人就有</a:t>
            </a:r>
            <a:r>
              <a:rPr lang="en-US" altLang="zh-TW" sz="3000" dirty="0"/>
              <a:t>1</a:t>
            </a:r>
            <a:r>
              <a:rPr lang="zh-TW" altLang="en-US" sz="3000" dirty="0"/>
              <a:t>人，透過網路結交新朋友</a:t>
            </a:r>
            <a:endParaRPr lang="en-US" altLang="zh-TW" sz="3000" dirty="0"/>
          </a:p>
          <a:p>
            <a:pPr marL="514350" indent="-514350"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zh-TW" altLang="en-US" sz="3000" dirty="0"/>
              <a:t>大學生的年齡層對手機交友平台接受度最高</a:t>
            </a:r>
          </a:p>
          <a:p>
            <a:pPr marL="514350" indent="-514350">
              <a:buClr>
                <a:schemeClr val="accent2"/>
              </a:buClr>
              <a:buFont typeface="Wingdings" panose="05000000000000000000" pitchFamily="2" charset="2"/>
              <a:buChar char="p"/>
            </a:pPr>
            <a:r>
              <a:rPr lang="zh-TW" altLang="en-US" sz="3000" dirty="0">
                <a:solidFill>
                  <a:schemeClr val="accent2">
                    <a:lumMod val="75000"/>
                  </a:schemeClr>
                </a:solidFill>
              </a:rPr>
              <a:t>男生比女生更願意嘗試網路交友</a:t>
            </a:r>
            <a:endParaRPr lang="en-US" altLang="zh-TW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60032" y="558924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網路交友現況整理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05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0072" y="5589240"/>
            <a:ext cx="3600400" cy="548640"/>
          </a:xfrm>
        </p:spPr>
        <p:txBody>
          <a:bodyPr/>
          <a:lstStyle/>
          <a:p>
            <a:r>
              <a:rPr lang="zh-TW" altLang="en-US" b="0" dirty="0">
                <a:solidFill>
                  <a:schemeClr val="bg1"/>
                </a:solidFill>
              </a:rPr>
              <a:t>網路</a:t>
            </a:r>
            <a:r>
              <a:rPr lang="zh-TW" altLang="en-US" b="0" dirty="0" smtClean="0">
                <a:solidFill>
                  <a:schemeClr val="bg1"/>
                </a:solidFill>
              </a:rPr>
              <a:t>交友的管道</a:t>
            </a:r>
            <a:endParaRPr lang="zh-TW" altLang="en-US" b="0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4752528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Blog</a:t>
            </a:r>
            <a:r>
              <a:rPr lang="zh-TW" altLang="en-US" b="0" dirty="0" smtClean="0">
                <a:solidFill>
                  <a:schemeClr val="accent6">
                    <a:lumMod val="75000"/>
                  </a:schemeClr>
                </a:solidFill>
              </a:rPr>
              <a:t>：痞客邦、天空、隨意窩</a:t>
            </a:r>
            <a:endParaRPr lang="en-US" altLang="zh-TW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即時通訊：</a:t>
            </a:r>
            <a:r>
              <a:rPr lang="en-US" altLang="zh-TW" b="0" dirty="0" smtClean="0">
                <a:solidFill>
                  <a:srgbClr val="C00000"/>
                </a:solidFill>
              </a:rPr>
              <a:t>ICQ</a:t>
            </a:r>
            <a:r>
              <a:rPr lang="zh-TW" altLang="en-US" b="0" dirty="0" smtClean="0">
                <a:solidFill>
                  <a:srgbClr val="C00000"/>
                </a:solidFill>
              </a:rPr>
              <a:t>、</a:t>
            </a:r>
            <a:r>
              <a:rPr lang="en-US" altLang="zh-TW" b="0" dirty="0" smtClean="0">
                <a:solidFill>
                  <a:srgbClr val="C00000"/>
                </a:solidFill>
              </a:rPr>
              <a:t>Yahoo</a:t>
            </a:r>
            <a:r>
              <a:rPr lang="zh-TW" altLang="en-US" b="0" dirty="0" smtClean="0">
                <a:solidFill>
                  <a:srgbClr val="C00000"/>
                </a:solidFill>
              </a:rPr>
              <a:t>即時通、</a:t>
            </a:r>
            <a:r>
              <a:rPr lang="en-US" altLang="zh-TW" b="0" dirty="0" smtClean="0">
                <a:solidFill>
                  <a:srgbClr val="C00000"/>
                </a:solidFill>
              </a:rPr>
              <a:t>Skype</a:t>
            </a:r>
            <a:r>
              <a:rPr lang="zh-TW" altLang="en-US" b="0" dirty="0">
                <a:solidFill>
                  <a:srgbClr val="C00000"/>
                </a:solidFill>
              </a:rPr>
              <a:t>、</a:t>
            </a:r>
            <a:r>
              <a:rPr lang="en-US" altLang="zh-TW" b="0" dirty="0" smtClean="0">
                <a:solidFill>
                  <a:srgbClr val="C00000"/>
                </a:solidFill>
              </a:rPr>
              <a:t>Line</a:t>
            </a:r>
            <a:r>
              <a:rPr lang="zh-TW" altLang="en-US" b="0" dirty="0" smtClean="0">
                <a:solidFill>
                  <a:srgbClr val="C00000"/>
                </a:solidFill>
              </a:rPr>
              <a:t> </a:t>
            </a:r>
            <a:endParaRPr lang="en-US" altLang="zh-TW" b="0" dirty="0" smtClean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BBS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：</a:t>
            </a:r>
            <a:r>
              <a:rPr lang="zh-TW" altLang="en-US" b="0" dirty="0">
                <a:solidFill>
                  <a:schemeClr val="accent6">
                    <a:lumMod val="75000"/>
                  </a:schemeClr>
                </a:solidFill>
              </a:rPr>
              <a:t>批踢踢 </a:t>
            </a:r>
            <a:r>
              <a:rPr lang="en-US" altLang="zh-TW" b="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zh-TW" b="0" dirty="0" err="1">
                <a:solidFill>
                  <a:schemeClr val="accent6">
                    <a:lumMod val="75000"/>
                  </a:schemeClr>
                </a:solidFill>
              </a:rPr>
              <a:t>Ptt</a:t>
            </a:r>
            <a:r>
              <a:rPr lang="en-US" altLang="zh-TW" b="0" dirty="0">
                <a:solidFill>
                  <a:schemeClr val="accent6">
                    <a:lumMod val="75000"/>
                  </a:schemeClr>
                </a:solidFill>
              </a:rPr>
              <a:t>) </a:t>
            </a:r>
            <a:r>
              <a:rPr lang="zh-TW" altLang="en-US" b="0" dirty="0" smtClean="0">
                <a:solidFill>
                  <a:schemeClr val="accent6">
                    <a:lumMod val="75000"/>
                  </a:schemeClr>
                </a:solidFill>
              </a:rPr>
              <a:t>、各校</a:t>
            </a:r>
            <a:r>
              <a:rPr lang="en-US" altLang="zh-TW" b="0" dirty="0" smtClean="0">
                <a:solidFill>
                  <a:schemeClr val="accent6">
                    <a:lumMod val="75000"/>
                  </a:schemeClr>
                </a:solidFill>
              </a:rPr>
              <a:t>BBS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E-mail</a:t>
            </a:r>
            <a:endParaRPr lang="en-US" altLang="zh-TW" dirty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交友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APP</a:t>
            </a:r>
            <a:r>
              <a:rPr lang="zh-TW" altLang="en-US" b="0" dirty="0" smtClean="0">
                <a:solidFill>
                  <a:schemeClr val="accent6">
                    <a:lumMod val="75000"/>
                  </a:schemeClr>
                </a:solidFill>
              </a:rPr>
              <a:t>：</a:t>
            </a:r>
            <a:r>
              <a:rPr lang="en-US" altLang="zh-TW" b="0" dirty="0" smtClean="0">
                <a:solidFill>
                  <a:schemeClr val="accent6">
                    <a:lumMod val="75000"/>
                  </a:schemeClr>
                </a:solidFill>
              </a:rPr>
              <a:t>Bee talk</a:t>
            </a:r>
            <a:r>
              <a:rPr lang="zh-TW" altLang="en-US" b="0" dirty="0" smtClean="0">
                <a:solidFill>
                  <a:schemeClr val="accent6">
                    <a:lumMod val="75000"/>
                  </a:schemeClr>
                </a:solidFill>
              </a:rPr>
              <a:t>、微信</a:t>
            </a:r>
            <a:endParaRPr lang="en-US" altLang="zh-TW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社群網路</a:t>
            </a:r>
            <a:r>
              <a:rPr lang="zh-TW" altLang="en-US" b="0" dirty="0" smtClean="0">
                <a:solidFill>
                  <a:srgbClr val="C00000"/>
                </a:solidFill>
              </a:rPr>
              <a:t>：</a:t>
            </a:r>
            <a:r>
              <a:rPr lang="en-US" altLang="zh-TW" b="0" dirty="0" smtClean="0">
                <a:solidFill>
                  <a:srgbClr val="C00000"/>
                </a:solidFill>
              </a:rPr>
              <a:t>FB</a:t>
            </a:r>
            <a:r>
              <a:rPr lang="zh-TW" altLang="en-US" b="0" dirty="0" smtClean="0">
                <a:solidFill>
                  <a:srgbClr val="C00000"/>
                </a:solidFill>
              </a:rPr>
              <a:t>、</a:t>
            </a:r>
            <a:r>
              <a:rPr lang="en-US" altLang="zh-TW" b="0" dirty="0" err="1" smtClean="0">
                <a:solidFill>
                  <a:srgbClr val="C00000"/>
                </a:solidFill>
              </a:rPr>
              <a:t>plurk</a:t>
            </a:r>
            <a:r>
              <a:rPr lang="zh-TW" altLang="en-US" b="0" dirty="0" smtClean="0">
                <a:solidFill>
                  <a:srgbClr val="C00000"/>
                </a:solidFill>
              </a:rPr>
              <a:t>、</a:t>
            </a:r>
            <a:r>
              <a:rPr lang="en-US" altLang="zh-TW" b="0" dirty="0" smtClean="0">
                <a:solidFill>
                  <a:srgbClr val="C00000"/>
                </a:solidFill>
              </a:rPr>
              <a:t>Twitter</a:t>
            </a:r>
          </a:p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論壇：</a:t>
            </a:r>
            <a:r>
              <a:rPr lang="zh-TW" altLang="en-US" b="0" dirty="0" smtClean="0">
                <a:solidFill>
                  <a:schemeClr val="accent6">
                    <a:lumMod val="75000"/>
                  </a:schemeClr>
                </a:solidFill>
              </a:rPr>
              <a:t>巴哈姆特、</a:t>
            </a:r>
            <a:r>
              <a:rPr lang="en-US" altLang="zh-TW" b="0" dirty="0" smtClean="0">
                <a:solidFill>
                  <a:schemeClr val="accent6">
                    <a:lumMod val="75000"/>
                  </a:schemeClr>
                </a:solidFill>
              </a:rPr>
              <a:t>mobile01 </a:t>
            </a:r>
          </a:p>
          <a:p>
            <a:r>
              <a:rPr lang="zh-TW" altLang="en-US" dirty="0">
                <a:solidFill>
                  <a:srgbClr val="C00000"/>
                </a:solidFill>
              </a:rPr>
              <a:t>手機</a:t>
            </a:r>
            <a:r>
              <a:rPr lang="zh-TW" altLang="en-US" dirty="0" smtClean="0">
                <a:solidFill>
                  <a:srgbClr val="C00000"/>
                </a:solidFill>
              </a:rPr>
              <a:t>遊戲：</a:t>
            </a:r>
            <a:r>
              <a:rPr lang="zh-TW" altLang="en-US" b="0" dirty="0">
                <a:solidFill>
                  <a:srgbClr val="C00000"/>
                </a:solidFill>
              </a:rPr>
              <a:t>神魔之</a:t>
            </a:r>
            <a:r>
              <a:rPr lang="zh-TW" altLang="en-US" b="0" dirty="0" smtClean="0">
                <a:solidFill>
                  <a:srgbClr val="C00000"/>
                </a:solidFill>
              </a:rPr>
              <a:t>塔、</a:t>
            </a:r>
            <a:r>
              <a:rPr lang="en-US" altLang="zh-TW" b="0" dirty="0" smtClean="0">
                <a:solidFill>
                  <a:srgbClr val="C00000"/>
                </a:solidFill>
              </a:rPr>
              <a:t>PAD</a:t>
            </a:r>
          </a:p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網路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遊戲：</a:t>
            </a:r>
            <a:r>
              <a:rPr lang="en-US" altLang="zh-TW" b="0" dirty="0" smtClean="0">
                <a:solidFill>
                  <a:schemeClr val="accent6">
                    <a:lumMod val="75000"/>
                  </a:schemeClr>
                </a:solidFill>
              </a:rPr>
              <a:t>LOL</a:t>
            </a:r>
            <a:r>
              <a:rPr lang="zh-TW" altLang="en-US" b="0" dirty="0" smtClean="0">
                <a:solidFill>
                  <a:schemeClr val="accent6">
                    <a:lumMod val="75000"/>
                  </a:schemeClr>
                </a:solidFill>
              </a:rPr>
              <a:t>、天堂、</a:t>
            </a:r>
            <a:r>
              <a:rPr lang="en-US" altLang="zh-TW" b="0" dirty="0" smtClean="0">
                <a:solidFill>
                  <a:schemeClr val="accent6">
                    <a:lumMod val="75000"/>
                  </a:schemeClr>
                </a:solidFill>
              </a:rPr>
              <a:t>WOW</a:t>
            </a:r>
            <a:r>
              <a:rPr lang="zh-TW" altLang="en-US" b="0" dirty="0" smtClean="0">
                <a:solidFill>
                  <a:schemeClr val="accent6">
                    <a:lumMod val="75000"/>
                  </a:schemeClr>
                </a:solidFill>
              </a:rPr>
              <a:t>、</a:t>
            </a:r>
            <a:r>
              <a:rPr lang="en-US" altLang="zh-TW" b="0" dirty="0" smtClean="0">
                <a:solidFill>
                  <a:schemeClr val="accent6">
                    <a:lumMod val="75000"/>
                  </a:schemeClr>
                </a:solidFill>
              </a:rPr>
              <a:t>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討論時間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altLang="zh-TW" dirty="0" smtClean="0"/>
              <a:t>	</a:t>
            </a:r>
            <a:r>
              <a:rPr lang="zh-TW" altLang="en-US" dirty="0" smtClean="0"/>
              <a:t>看完前面的調查後，想一想自己過去曾經透過不同網路管道交朋友的經驗。</a:t>
            </a:r>
            <a:endParaRPr lang="en-US" altLang="zh-TW" dirty="0" smtClean="0"/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請和隔壁同學兩兩一組，互相分享一個自己印象深刻的網路交友經驗？</a:t>
            </a:r>
            <a:endParaRPr lang="en-US" altLang="zh-TW" dirty="0" smtClean="0"/>
          </a:p>
          <a:p>
            <a:pPr marL="0" indent="0"/>
            <a:endParaRPr lang="en-US" altLang="zh-TW" dirty="0"/>
          </a:p>
          <a:p>
            <a:pPr marL="457200" indent="-457200"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  <p:pic>
        <p:nvPicPr>
          <p:cNvPr id="2050" name="Picture 2" descr="D:\嘉璘\用到素材\751191_h60vgg7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網路交友</a:t>
            </a:r>
            <a:r>
              <a:rPr lang="zh-TW" altLang="zh-TW" dirty="0" smtClean="0"/>
              <a:t>的</a:t>
            </a:r>
            <a:r>
              <a:rPr lang="zh-TW" altLang="en-US" dirty="0" smtClean="0"/>
              <a:t>吸</a:t>
            </a:r>
            <a:r>
              <a:rPr lang="zh-TW" altLang="zh-TW" dirty="0" smtClean="0"/>
              <a:t>引力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6" name="Picture 4" descr="C:\Users\miss\Desktop\1yi0u5eizq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365104"/>
            <a:ext cx="1905000" cy="1905000"/>
          </a:xfrm>
          <a:prstGeom prst="rect">
            <a:avLst/>
          </a:prstGeom>
          <a:noFill/>
        </p:spPr>
      </p:pic>
      <p:sp>
        <p:nvSpPr>
          <p:cNvPr id="7" name="雲朵形圖說文字 6"/>
          <p:cNvSpPr/>
          <p:nvPr/>
        </p:nvSpPr>
        <p:spPr>
          <a:xfrm>
            <a:off x="5652120" y="2492896"/>
            <a:ext cx="3312368" cy="1584176"/>
          </a:xfrm>
          <a:prstGeom prst="cloudCallout">
            <a:avLst>
              <a:gd name="adj1" fmla="val 14189"/>
              <a:gd name="adj2" fmla="val 642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華康娃娃體" pitchFamily="49" charset="-120"/>
                <a:ea typeface="華康娃娃體" pitchFamily="49" charset="-120"/>
              </a:rPr>
              <a:t>WHY</a:t>
            </a:r>
            <a:r>
              <a:rPr lang="zh-TW" altLang="en-US" sz="2400" dirty="0" smtClean="0">
                <a:latin typeface="華康娃娃體" pitchFamily="49" charset="-120"/>
                <a:ea typeface="華康娃娃體" pitchFamily="49" charset="-120"/>
              </a:rPr>
              <a:t>大家喜歡透過網路結交朋友呢</a:t>
            </a:r>
            <a:r>
              <a:rPr lang="en-US" altLang="zh-TW" sz="2400" dirty="0" smtClean="0">
                <a:latin typeface="華康娃娃體" pitchFamily="49" charset="-120"/>
                <a:ea typeface="華康娃娃體" pitchFamily="49" charset="-120"/>
              </a:rPr>
              <a:t>?</a:t>
            </a:r>
            <a:endParaRPr lang="zh-TW" altLang="en-US" sz="2400" dirty="0" smtClean="0">
              <a:latin typeface="華康娃娃體" pitchFamily="49" charset="-120"/>
              <a:ea typeface="華康娃娃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79912" y="5544656"/>
            <a:ext cx="5256584" cy="548640"/>
          </a:xfrm>
        </p:spPr>
        <p:txBody>
          <a:bodyPr/>
          <a:lstStyle/>
          <a:p>
            <a:r>
              <a:rPr lang="zh-TW" altLang="zh-TW" dirty="0" smtClean="0">
                <a:solidFill>
                  <a:schemeClr val="bg1"/>
                </a:solidFill>
              </a:rPr>
              <a:t>網路交友的</a:t>
            </a:r>
            <a:r>
              <a:rPr lang="zh-TW" altLang="en-US" dirty="0" smtClean="0">
                <a:solidFill>
                  <a:schemeClr val="bg1"/>
                </a:solidFill>
              </a:rPr>
              <a:t>魅力大公開</a:t>
            </a:r>
            <a:r>
              <a:rPr lang="en-US" altLang="zh-TW" dirty="0" smtClean="0">
                <a:solidFill>
                  <a:schemeClr val="bg1"/>
                </a:solidFill>
              </a:rPr>
              <a:t>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49685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3200" dirty="0" smtClean="0">
                <a:solidFill>
                  <a:schemeClr val="accent2"/>
                </a:solidFill>
              </a:rPr>
              <a:t>受外表影響力較小。</a:t>
            </a:r>
            <a:endParaRPr lang="en-US" altLang="zh-TW" sz="3200" dirty="0" smtClean="0">
              <a:solidFill>
                <a:schemeClr val="accent2"/>
              </a:solidFill>
            </a:endParaRPr>
          </a:p>
          <a:p>
            <a:pPr marL="466344" lvl="3" indent="0">
              <a:buNone/>
            </a:pPr>
            <a:r>
              <a:rPr lang="zh-TW" altLang="en-US" sz="3200" b="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「比起</a:t>
            </a:r>
            <a:r>
              <a:rPr lang="en-US" altLang="zh-TW" sz="3200" b="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168</a:t>
            </a:r>
            <a:r>
              <a:rPr lang="zh-TW" altLang="en-US" sz="3200" b="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身高外貌，他們會先注意到我幽默的言談。」</a:t>
            </a:r>
            <a:endParaRPr lang="en-US" altLang="zh-TW" sz="3200" b="0" dirty="0" smtClean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dirty="0" smtClean="0">
                <a:solidFill>
                  <a:srgbClr val="0070C0"/>
                </a:solidFill>
              </a:rPr>
              <a:t>即使現實社交技巧的不足，也可以暢所欲言。</a:t>
            </a:r>
            <a:endParaRPr lang="en-US" altLang="zh-TW" sz="3200" dirty="0" smtClean="0">
              <a:solidFill>
                <a:srgbClr val="0070C0"/>
              </a:solidFill>
            </a:endParaRPr>
          </a:p>
          <a:p>
            <a:pPr marL="466344" lvl="3" indent="0">
              <a:buNone/>
            </a:pPr>
            <a:r>
              <a:rPr lang="zh-TW" altLang="en-US" sz="3200" b="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「和人談話我會很緊張，但是網路上我是鍵盤戰神！」</a:t>
            </a:r>
            <a:endParaRPr lang="en-US" altLang="zh-TW" sz="3200" b="0" dirty="0" smtClean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dirty="0" smtClean="0">
                <a:solidFill>
                  <a:schemeClr val="accent2"/>
                </a:solidFill>
              </a:rPr>
              <a:t>透過網路談話較自在、沒有壓力。</a:t>
            </a:r>
            <a:endParaRPr lang="en-US" altLang="zh-TW" sz="3200" dirty="0" smtClean="0">
              <a:solidFill>
                <a:schemeClr val="accent2"/>
              </a:solidFill>
            </a:endParaRPr>
          </a:p>
          <a:p>
            <a:pPr marL="466344" lvl="3" indent="0">
              <a:buNone/>
            </a:pPr>
            <a:r>
              <a:rPr lang="zh-TW" altLang="en-US" sz="320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「別人不知道我是誰，我可以自在發言～」</a:t>
            </a:r>
            <a:endParaRPr lang="en-US" altLang="zh-TW" sz="3200" b="0" dirty="0" smtClean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dirty="0" smtClean="0">
                <a:solidFill>
                  <a:srgbClr val="0070C0"/>
                </a:solidFill>
              </a:rPr>
              <a:t>可以認識生活圈以外的人。</a:t>
            </a:r>
            <a:endParaRPr lang="en-US" altLang="zh-TW" sz="3200" dirty="0" smtClean="0">
              <a:solidFill>
                <a:srgbClr val="0070C0"/>
              </a:solidFill>
            </a:endParaRPr>
          </a:p>
          <a:p>
            <a:pPr marL="466344" lvl="3" indent="0">
              <a:buNone/>
            </a:pPr>
            <a:r>
              <a:rPr lang="zh-TW" altLang="en-US" sz="320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「身為整天宅研究室的理工系男子，當然就是靠網路，增加認識女生的機會啊！」</a:t>
            </a:r>
            <a:endParaRPr lang="en-US" altLang="zh-TW" sz="3200" b="0" dirty="0" smtClean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75288" y="5544656"/>
            <a:ext cx="5261208" cy="548640"/>
          </a:xfrm>
        </p:spPr>
        <p:txBody>
          <a:bodyPr/>
          <a:lstStyle/>
          <a:p>
            <a:r>
              <a:rPr lang="zh-TW" altLang="zh-TW" dirty="0" smtClean="0">
                <a:solidFill>
                  <a:schemeClr val="bg1"/>
                </a:solidFill>
              </a:rPr>
              <a:t>網路交友的</a:t>
            </a:r>
            <a:r>
              <a:rPr lang="zh-TW" altLang="en-US" dirty="0" smtClean="0">
                <a:solidFill>
                  <a:schemeClr val="bg1"/>
                </a:solidFill>
              </a:rPr>
              <a:t>魅力大公開</a:t>
            </a:r>
            <a:r>
              <a:rPr lang="en-US" altLang="zh-TW" dirty="0" smtClean="0">
                <a:solidFill>
                  <a:schemeClr val="bg1"/>
                </a:solidFill>
              </a:rPr>
              <a:t>2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6085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3200" dirty="0" smtClean="0">
                <a:solidFill>
                  <a:schemeClr val="accent2"/>
                </a:solidFill>
              </a:rPr>
              <a:t>因可以接觸不同生活圈的人而增廣見聞。</a:t>
            </a:r>
            <a:endParaRPr lang="en-US" altLang="zh-TW" sz="3200" dirty="0" smtClean="0">
              <a:solidFill>
                <a:schemeClr val="accent2"/>
              </a:solidFill>
            </a:endParaRPr>
          </a:p>
          <a:p>
            <a:pPr marL="466344" lvl="3" indent="0">
              <a:buNone/>
            </a:pPr>
            <a:r>
              <a:rPr lang="zh-TW" altLang="en-US" sz="320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「</a:t>
            </a:r>
            <a:r>
              <a:rPr lang="zh-TW" altLang="en-US" sz="3200" dirty="0">
                <a:latin typeface="華康娃娃體" panose="02010609010101010101" pitchFamily="49" charset="-120"/>
                <a:ea typeface="華康娃娃體" panose="02010609010101010101" pitchFamily="49" charset="-120"/>
              </a:rPr>
              <a:t>上次我才剛認識一個在國外留學的板友，他和我分享許多國外的趣事呢！ </a:t>
            </a:r>
            <a:r>
              <a:rPr lang="zh-TW" altLang="en-US" sz="320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」</a:t>
            </a:r>
            <a:endParaRPr lang="en-US" altLang="zh-TW" sz="3200" b="0" dirty="0" smtClean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dirty="0" smtClean="0">
                <a:solidFill>
                  <a:srgbClr val="0070C0"/>
                </a:solidFill>
              </a:rPr>
              <a:t>方便找到有相同興趣的朋友。</a:t>
            </a:r>
            <a:endParaRPr lang="en-US" altLang="zh-TW" sz="3200" dirty="0" smtClean="0">
              <a:solidFill>
                <a:srgbClr val="0070C0"/>
              </a:solidFill>
            </a:endParaRPr>
          </a:p>
          <a:p>
            <a:pPr marL="466344" lvl="3" indent="0">
              <a:buNone/>
            </a:pPr>
            <a:r>
              <a:rPr lang="zh-TW" altLang="en-US" sz="320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「身邊朋友都反韓，網路上可以直接找到泡菜粉社群～」</a:t>
            </a:r>
            <a:endParaRPr lang="en-US" altLang="zh-TW" sz="3200" b="0" dirty="0" smtClean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200" dirty="0" smtClean="0">
                <a:solidFill>
                  <a:schemeClr val="accent2"/>
                </a:solidFill>
              </a:rPr>
              <a:t>可以保持一定的隱密性，自己方便決定交往的內容與深度。</a:t>
            </a:r>
            <a:endParaRPr lang="en-US" altLang="zh-TW" sz="3200" dirty="0" smtClean="0">
              <a:solidFill>
                <a:schemeClr val="accent2"/>
              </a:solidFill>
            </a:endParaRPr>
          </a:p>
          <a:p>
            <a:pPr marL="466344" lvl="3" indent="0">
              <a:buNone/>
            </a:pPr>
            <a:r>
              <a:rPr lang="zh-TW" altLang="en-US" sz="320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「我可以在我方便的時刻和</a:t>
            </a:r>
            <a:r>
              <a:rPr lang="en-US" altLang="zh-TW" sz="320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A</a:t>
            </a:r>
            <a:r>
              <a:rPr lang="zh-TW" altLang="en-US" sz="320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聊東，和</a:t>
            </a:r>
            <a:r>
              <a:rPr lang="en-US" altLang="zh-TW" sz="320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B</a:t>
            </a:r>
            <a:r>
              <a:rPr lang="zh-TW" altLang="en-US" sz="3200" dirty="0" smtClean="0">
                <a:latin typeface="華康娃娃體" panose="02010609010101010101" pitchFamily="49" charset="-120"/>
                <a:ea typeface="華康娃娃體" panose="02010609010101010101" pitchFamily="49" charset="-120"/>
              </a:rPr>
              <a:t>聊西。」</a:t>
            </a:r>
            <a:endParaRPr lang="en-US" altLang="zh-TW" sz="3200" b="0" dirty="0" smtClean="0"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94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討論時間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altLang="zh-TW" dirty="0" smtClean="0"/>
              <a:t>	</a:t>
            </a:r>
            <a:r>
              <a:rPr lang="zh-TW" altLang="en-US" dirty="0" smtClean="0"/>
              <a:t>看完前面的網路交友魅力後，想一想自己過去曾經透過不同網路管道交朋友的經驗。</a:t>
            </a:r>
            <a:endParaRPr lang="en-US" altLang="zh-TW" dirty="0" smtClean="0"/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請和隔壁同學兩兩一組，分享什麼是你喜歡透過網路交友的理由呢？</a:t>
            </a:r>
            <a:endParaRPr lang="en-US" altLang="zh-TW" dirty="0" smtClean="0"/>
          </a:p>
        </p:txBody>
      </p:sp>
      <p:pic>
        <p:nvPicPr>
          <p:cNvPr id="3074" name="Picture 2" descr="D:\嘉璘\用到素材\1315603184-4998962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643187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網路交友的陷阱與</a:t>
            </a:r>
            <a:r>
              <a:rPr lang="zh-TW" altLang="zh-TW" dirty="0" smtClean="0"/>
              <a:t>防治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7" descr="C:\Documents and Settings\XP\桌面\尚未\005tghV4jw1ej3w1gsv10j318g0xcte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9"/>
          <a:stretch/>
        </p:blipFill>
        <p:spPr bwMode="auto">
          <a:xfrm>
            <a:off x="3064081" y="4076044"/>
            <a:ext cx="6116431" cy="28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163174" y="3361069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友情很美好，</a:t>
            </a:r>
            <a:endParaRPr lang="en-US" altLang="zh-TW" sz="2400" dirty="0" smtClean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但也不要忘了注意自己的安全喔！</a:t>
            </a:r>
            <a:endParaRPr lang="zh-TW" altLang="en-US" sz="2400" dirty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網路</a:t>
            </a:r>
            <a:r>
              <a:rPr lang="zh-TW" altLang="en-US" dirty="0"/>
              <a:t>交友風險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Documents and Settings\XP\桌面\未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49062"/>
            <a:ext cx="2975992" cy="347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醉翁之意不在酒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2857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對方目的為性侵、騙財等其他不法行為。</a:t>
            </a:r>
            <a:endParaRPr lang="en-US" altLang="zh-TW" sz="3200" dirty="0" smtClean="0"/>
          </a:p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「其實我父親剛剛住院，急需一筆錢！」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「想聽演場會順便上來北部玩？那我帶你到處逛一下吧，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這裡我最熟了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！」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miss\Desktop\CF79D722A08841EF96A8368126FE0328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13020"/>
            <a:ext cx="4173095" cy="3245741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1466359" y="4244895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當披著羊皮的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狼遇上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藏著狼的羊會發生什麼事呢？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 algn="r"/>
            <a:r>
              <a:rPr lang="zh-TW" altLang="en-US" sz="2400" dirty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請點他們觀賞一下</a:t>
            </a:r>
            <a:r>
              <a:rPr lang="zh-TW" altLang="en-US" sz="24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吧</a:t>
            </a:r>
            <a:r>
              <a:rPr lang="zh-TW" altLang="en-US" sz="2400" dirty="0" smtClean="0">
                <a:solidFill>
                  <a:schemeClr val="bg1"/>
                </a:solidFill>
                <a:latin typeface="新細明體"/>
                <a:ea typeface="新細明體"/>
              </a:rPr>
              <a:t>→</a:t>
            </a:r>
            <a:endParaRPr lang="zh-TW" altLang="en-US" sz="2400" dirty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260648"/>
            <a:ext cx="7520940" cy="4608512"/>
          </a:xfrm>
        </p:spPr>
        <p:txBody>
          <a:bodyPr>
            <a:noAutofit/>
          </a:bodyPr>
          <a:lstStyle/>
          <a:p>
            <a:pPr marL="0" indent="0" algn="ctr"/>
            <a:r>
              <a:rPr lang="zh-TW" altLang="en-US" dirty="0"/>
              <a:t>網路交友釣魚 女子慘遭</a:t>
            </a:r>
            <a:r>
              <a:rPr lang="zh-TW" altLang="en-US" dirty="0" smtClean="0"/>
              <a:t>設計</a:t>
            </a:r>
            <a:endParaRPr lang="en-US" altLang="zh-TW" dirty="0" smtClean="0"/>
          </a:p>
          <a:p>
            <a:pPr marL="0" indent="0"/>
            <a:r>
              <a:rPr lang="zh-TW" altLang="en-US" b="0" dirty="0"/>
              <a:t>台中市警方今天宣布偵破網路犯罪案，</a:t>
            </a:r>
            <a:r>
              <a:rPr lang="zh-TW" altLang="en-US" b="0" dirty="0" smtClean="0"/>
              <a:t>被害女子</a:t>
            </a:r>
            <a:r>
              <a:rPr lang="zh-TW" altLang="en-US" b="0" dirty="0"/>
              <a:t>在</a:t>
            </a:r>
            <a:r>
              <a:rPr lang="zh-TW" altLang="en-US" dirty="0">
                <a:solidFill>
                  <a:srgbClr val="C00000"/>
                </a:solidFill>
              </a:rPr>
              <a:t>交友網站</a:t>
            </a:r>
            <a:r>
              <a:rPr lang="zh-TW" altLang="en-US" b="0" dirty="0"/>
              <a:t>認識潘姓男子，不僅</a:t>
            </a:r>
            <a:r>
              <a:rPr lang="zh-TW" altLang="en-US" dirty="0">
                <a:solidFill>
                  <a:srgbClr val="C00000"/>
                </a:solidFill>
              </a:rPr>
              <a:t>遭強行借款，還遭恐嚇拿錢取回私密</a:t>
            </a:r>
            <a:r>
              <a:rPr lang="zh-TW" altLang="en-US" dirty="0" smtClean="0">
                <a:solidFill>
                  <a:srgbClr val="C00000"/>
                </a:solidFill>
              </a:rPr>
              <a:t>照片。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marL="0" indent="0" algn="r"/>
            <a:r>
              <a:rPr lang="zh-TW" altLang="en-US" sz="2000" b="0" dirty="0" smtClean="0"/>
              <a:t>（</a:t>
            </a:r>
            <a:r>
              <a:rPr lang="en-US" altLang="zh-TW" sz="2000" b="0" dirty="0" smtClean="0"/>
              <a:t>2013/12</a:t>
            </a:r>
            <a:r>
              <a:rPr lang="zh-TW" altLang="en-US" sz="2000" b="0" dirty="0" smtClean="0"/>
              <a:t>月，摘錄自中央社）</a:t>
            </a:r>
            <a:endParaRPr lang="en-US" altLang="zh-TW" sz="2000" b="0" dirty="0" smtClean="0"/>
          </a:p>
          <a:p>
            <a:pPr marL="0" indent="0" algn="ctr"/>
            <a:r>
              <a:rPr lang="zh-TW" altLang="en-US" dirty="0" smtClean="0"/>
              <a:t>研究生微</a:t>
            </a:r>
            <a:r>
              <a:rPr lang="zh-TW" altLang="en-US" dirty="0"/>
              <a:t>信搖出</a:t>
            </a:r>
            <a:r>
              <a:rPr lang="en-US" altLang="zh-TW" dirty="0"/>
              <a:t>47</a:t>
            </a:r>
            <a:r>
              <a:rPr lang="zh-TW" altLang="en-US" dirty="0"/>
              <a:t>歲美</a:t>
            </a:r>
            <a:r>
              <a:rPr lang="zh-TW" altLang="en-US" dirty="0" smtClean="0"/>
              <a:t>魔女</a:t>
            </a:r>
            <a:endParaRPr lang="en-US" altLang="zh-TW" dirty="0"/>
          </a:p>
          <a:p>
            <a:pPr marL="0" indent="0"/>
            <a:r>
              <a:rPr lang="zh-TW" altLang="en-US" b="0" dirty="0" smtClean="0"/>
              <a:t>一名</a:t>
            </a:r>
            <a:r>
              <a:rPr lang="en-US" altLang="zh-TW" b="0" dirty="0" smtClean="0"/>
              <a:t>24</a:t>
            </a:r>
            <a:r>
              <a:rPr lang="zh-TW" altLang="en-US" b="0" dirty="0" smtClean="0"/>
              <a:t>歲</a:t>
            </a:r>
            <a:r>
              <a:rPr lang="zh-TW" altLang="en-US" b="0" dirty="0"/>
              <a:t>研究生，日前透過</a:t>
            </a:r>
            <a:r>
              <a:rPr lang="zh-TW" altLang="en-US" dirty="0">
                <a:solidFill>
                  <a:srgbClr val="C00000"/>
                </a:solidFill>
              </a:rPr>
              <a:t>手機交友軟體</a:t>
            </a:r>
            <a:r>
              <a:rPr lang="zh-TW" altLang="en-US" b="0" dirty="0"/>
              <a:t>「微信</a:t>
            </a:r>
            <a:r>
              <a:rPr lang="en-US" altLang="zh-TW" b="0" dirty="0"/>
              <a:t>WeChat</a:t>
            </a:r>
            <a:r>
              <a:rPr lang="zh-TW" altLang="en-US" b="0" dirty="0"/>
              <a:t>」的「搖一搖」功能，認識大</a:t>
            </a:r>
            <a:r>
              <a:rPr lang="zh-TW" altLang="en-US" b="0" dirty="0" smtClean="0"/>
              <a:t>他</a:t>
            </a:r>
            <a:r>
              <a:rPr lang="en-US" altLang="zh-TW" b="0" dirty="0" smtClean="0"/>
              <a:t>23</a:t>
            </a:r>
            <a:r>
              <a:rPr lang="zh-TW" altLang="en-US" b="0" dirty="0" smtClean="0"/>
              <a:t>歲</a:t>
            </a:r>
            <a:r>
              <a:rPr lang="zh-TW" altLang="en-US" b="0" dirty="0"/>
              <a:t>已婚「美魔女」，兩</a:t>
            </a:r>
            <a:r>
              <a:rPr lang="zh-TW" altLang="en-US" b="0" dirty="0" smtClean="0"/>
              <a:t>人來往一段時間後發生</a:t>
            </a:r>
            <a:r>
              <a:rPr lang="zh-TW" altLang="en-US" b="0" dirty="0"/>
              <a:t>性關係，事後美魔女</a:t>
            </a:r>
            <a:r>
              <a:rPr lang="zh-TW" altLang="en-US" dirty="0">
                <a:solidFill>
                  <a:srgbClr val="C00000"/>
                </a:solidFill>
              </a:rPr>
              <a:t>跑到學校控他性侵，見他不理會遂報警提告</a:t>
            </a:r>
            <a:r>
              <a:rPr lang="zh-TW" altLang="en-US" dirty="0" smtClean="0">
                <a:solidFill>
                  <a:srgbClr val="C00000"/>
                </a:solidFill>
              </a:rPr>
              <a:t>。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marL="0" indent="0" algn="r"/>
            <a:r>
              <a:rPr lang="zh-TW" altLang="en-US" sz="1800" b="0" dirty="0" smtClean="0"/>
              <a:t>（</a:t>
            </a:r>
            <a:r>
              <a:rPr lang="en-US" altLang="zh-TW" sz="1800" b="0" dirty="0" smtClean="0"/>
              <a:t>2013/2</a:t>
            </a:r>
            <a:r>
              <a:rPr lang="zh-TW" altLang="en-US" sz="1800" b="0" dirty="0" smtClean="0"/>
              <a:t>月，摘錄自蘋果日報）</a:t>
            </a:r>
            <a:endParaRPr lang="zh-TW" altLang="en-US" sz="1800" b="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11458" y="573499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新聞大補帖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秘密大開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個人隱私資料外洩遭有心人盜用。</a:t>
            </a:r>
            <a:endParaRPr lang="en-US" altLang="zh-TW" sz="3200" dirty="0" smtClean="0"/>
          </a:p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「怎麼從我的電話到學校資料，通通都被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PO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出來啦！」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「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這個月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怎麼增加那麼多筆帳單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，阿娘喂！」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zh-TW" alt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miss\Desktop\0拷貝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570" y="3689648"/>
            <a:ext cx="4223413" cy="3168352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339752" y="5427221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把個人資料</a:t>
            </a:r>
            <a:r>
              <a:rPr lang="en-US" altLang="zh-TW" sz="28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PO</a:t>
            </a:r>
            <a:r>
              <a:rPr lang="zh-TW" altLang="en-US" sz="28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上網路前，</a:t>
            </a:r>
            <a:endParaRPr lang="en-US" altLang="zh-TW" sz="2800" dirty="0" smtClean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多</a:t>
            </a:r>
            <a:r>
              <a:rPr lang="zh-TW" altLang="en-US" sz="28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想幾秒鐘</a:t>
            </a:r>
            <a:endParaRPr lang="zh-TW" altLang="en-US" sz="2800" dirty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顧此失彼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因網路交友而影響現實生活。</a:t>
            </a:r>
            <a:endParaRPr lang="en-US" altLang="zh-TW" sz="3200" dirty="0" smtClean="0"/>
          </a:p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 「昨天和小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Y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聊天聊得太開心了，不小心熬夜了。」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altLang="zh-TW" dirty="0" smtClean="0"/>
          </a:p>
          <a:p>
            <a:r>
              <a:rPr lang="zh-TW" altLang="zh-TW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「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幾天沒去版上了，好多訊息都沒發摟到，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我要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趕快補回去！」</a:t>
            </a:r>
            <a:endParaRPr lang="zh-TW" altLang="en-US" sz="3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123" name="Picture 3" descr="C:\Users\miss\Desktop\20090913104454-2668415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665437"/>
            <a:ext cx="4762500" cy="3571875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267744" y="5507119"/>
            <a:ext cx="7007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網路互動也是人際的一部分，</a:t>
            </a:r>
            <a:endParaRPr lang="en-US" altLang="zh-TW" sz="2800" dirty="0" smtClean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但也不要花掉太多時間，忽略該做的事喔。</a:t>
            </a:r>
            <a:endParaRPr lang="zh-TW" altLang="en-US" sz="2800" dirty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原來攏喜假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 smtClean="0"/>
              <a:t>網友實際身分不清，可能和現實有落差或資料造假。</a:t>
            </a:r>
            <a:endParaRPr lang="en-US" altLang="zh-TW" sz="3200" dirty="0" smtClean="0"/>
          </a:p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「老公，我們不能再見面了，明天開始我要去當兵了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＞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︿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＜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」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「什麼！原來你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PS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修圖修很大！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把熊貓眼修成水汪汪大眼！」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zh-TW" altLang="en-US" sz="3200" dirty="0"/>
          </a:p>
        </p:txBody>
      </p:sp>
      <p:pic>
        <p:nvPicPr>
          <p:cNvPr id="4100" name="Picture 4" descr="C:\Users\miss\Desktop\sy_20100618215941366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648" y="3471533"/>
            <a:ext cx="3059832" cy="2178047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746628" y="5517231"/>
            <a:ext cx="5929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網路上的人際關係帶點朦朧美，</a:t>
            </a:r>
            <a:endParaRPr lang="en-US" altLang="zh-TW" sz="2800" dirty="0" smtClean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但也有可能期待錯誤而大失所望喔。</a:t>
            </a:r>
            <a:endParaRPr lang="zh-TW" altLang="en-US" sz="2800" dirty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不知變小</a:t>
            </a:r>
            <a:r>
              <a:rPr lang="zh-TW" altLang="en-US" dirty="0" smtClean="0"/>
              <a:t>三</a:t>
            </a:r>
            <a:endParaRPr lang="zh-TW" altLang="en-US" dirty="0"/>
          </a:p>
        </p:txBody>
      </p:sp>
      <p:pic>
        <p:nvPicPr>
          <p:cNvPr id="6146" name="Picture 2" descr="C:\Users\miss\Desktop\1240556404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258" y="2348880"/>
            <a:ext cx="3795742" cy="4365104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 smtClean="0"/>
              <a:t>網戀熱戀中，沒想到對方另有正宮。</a:t>
            </a:r>
            <a:endParaRPr lang="en-US" altLang="zh-TW" sz="3200" dirty="0" smtClean="0"/>
          </a:p>
          <a:p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「有天發現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他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另有本尊帳號，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</a:rPr>
              <a:t>這才發現自己原來是小三！」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altLang="zh-TW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「因從她的手機打來的陌生人，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我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才知道她已是別人的某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QAQ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」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378929" y="5517231"/>
            <a:ext cx="5570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真正值得你所愛的人，</a:t>
            </a:r>
            <a:endParaRPr lang="en-US" altLang="zh-TW" sz="2800" dirty="0" smtClean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是不會讓你背負第三者的罵名的！</a:t>
            </a:r>
            <a:endParaRPr lang="zh-TW" altLang="en-US" sz="2800" dirty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防範網路交友陷阱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+mj-ea"/>
                <a:ea typeface="+mj-ea"/>
              </a:rPr>
              <a:t>★★★★★重要，快抄筆記！</a:t>
            </a:r>
            <a:endParaRPr lang="zh-TW" altLang="en-US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9218" name="Picture 2" descr="C:\Users\miss\Desktop\嘉藥\image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73016"/>
            <a:ext cx="2908300" cy="279400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4572000" y="2942915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等一下要去見網友了好緊張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 algn="ctr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點我看約會影片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吧！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新細明體"/>
                <a:ea typeface="新細明體"/>
              </a:rPr>
              <a:t>↓</a:t>
            </a:r>
            <a:endParaRPr lang="zh-TW" altLang="en-US" sz="2400" dirty="0">
              <a:solidFill>
                <a:schemeClr val="accent2">
                  <a:lumMod val="50000"/>
                </a:schemeClr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chemeClr val="accent2"/>
                </a:solidFill>
              </a:rPr>
              <a:t>T</a:t>
            </a:r>
            <a:r>
              <a:rPr lang="en-US" altLang="zh-TW" dirty="0" smtClean="0">
                <a:solidFill>
                  <a:srgbClr val="00B050"/>
                </a:solidFill>
              </a:rPr>
              <a:t>O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zh-TW" altLang="en-US" dirty="0" smtClean="0"/>
              <a:t>」安全守則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Secret</a:t>
            </a:r>
            <a:r>
              <a:rPr lang="zh-TW" altLang="en-US" sz="3200" dirty="0" smtClean="0">
                <a:solidFill>
                  <a:srgbClr val="FF0000"/>
                </a:solidFill>
              </a:rPr>
              <a:t>：秘密，指的是個人基本資料不外洩。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進入網路聊天場合應</a:t>
            </a:r>
            <a:r>
              <a:rPr lang="zh-TW" altLang="en-US" dirty="0" smtClean="0">
                <a:solidFill>
                  <a:srgbClr val="C00000"/>
                </a:solidFill>
              </a:rPr>
              <a:t>使用匿名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C00000"/>
                </a:solidFill>
              </a:rPr>
              <a:t>不任意在網路上留下真實姓名</a:t>
            </a:r>
            <a:r>
              <a:rPr lang="zh-TW" altLang="en-US" dirty="0">
                <a:solidFill>
                  <a:srgbClr val="C00000"/>
                </a:solidFill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</a:rPr>
              <a:t>電話</a:t>
            </a:r>
            <a:r>
              <a:rPr lang="zh-TW" altLang="en-US" dirty="0">
                <a:solidFill>
                  <a:srgbClr val="C00000"/>
                </a:solidFill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</a:rPr>
              <a:t>住址</a:t>
            </a:r>
            <a:r>
              <a:rPr lang="zh-TW" altLang="en-US" dirty="0">
                <a:solidFill>
                  <a:srgbClr val="C00000"/>
                </a:solidFill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</a:rPr>
              <a:t>身份及就讀學校等資料，</a:t>
            </a:r>
            <a:r>
              <a:rPr lang="zh-TW" altLang="en-US" dirty="0" smtClean="0"/>
              <a:t>也不輕易將</a:t>
            </a:r>
            <a:r>
              <a:rPr lang="zh-TW" altLang="en-US" dirty="0" smtClean="0">
                <a:solidFill>
                  <a:srgbClr val="C00000"/>
                </a:solidFill>
              </a:rPr>
              <a:t>個人照片</a:t>
            </a:r>
            <a:r>
              <a:rPr lang="zh-TW" altLang="en-US" dirty="0" smtClean="0"/>
              <a:t>寄給他人 。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不隨便將自己或父母的</a:t>
            </a:r>
            <a:r>
              <a:rPr lang="zh-TW" altLang="en-US" dirty="0" smtClean="0">
                <a:solidFill>
                  <a:srgbClr val="C00000"/>
                </a:solidFill>
              </a:rPr>
              <a:t>信用卡帳號</a:t>
            </a:r>
            <a:r>
              <a:rPr lang="zh-TW" altLang="en-US" dirty="0" smtClean="0"/>
              <a:t>登錄在網路上，此外，自己或朋友的</a:t>
            </a:r>
            <a:r>
              <a:rPr lang="zh-TW" altLang="en-US" dirty="0" smtClean="0">
                <a:solidFill>
                  <a:srgbClr val="C00000"/>
                </a:solidFill>
              </a:rPr>
              <a:t>網路帳號、密碼</a:t>
            </a:r>
            <a:r>
              <a:rPr lang="zh-TW" altLang="en-US" dirty="0" smtClean="0"/>
              <a:t>，也要應妥善保管，不可給予他人。 </a:t>
            </a:r>
          </a:p>
        </p:txBody>
      </p:sp>
      <p:pic>
        <p:nvPicPr>
          <p:cNvPr id="2050" name="Picture 2" descr="C:\Documents and Settings\XP\桌面\未命4名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73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chemeClr val="accent2"/>
                </a:solidFill>
              </a:rPr>
              <a:t>T</a:t>
            </a:r>
            <a:r>
              <a:rPr lang="en-US" altLang="zh-TW" dirty="0" smtClean="0">
                <a:solidFill>
                  <a:srgbClr val="00B050"/>
                </a:solidFill>
              </a:rPr>
              <a:t>O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zh-TW" altLang="en-US" dirty="0" smtClean="0"/>
              <a:t>」安全守則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chemeClr val="accent2"/>
                </a:solidFill>
              </a:rPr>
              <a:t>Tell</a:t>
            </a:r>
            <a:r>
              <a:rPr lang="zh-TW" altLang="en-US" sz="3200" dirty="0" smtClean="0">
                <a:solidFill>
                  <a:schemeClr val="accent2"/>
                </a:solidFill>
              </a:rPr>
              <a:t>：告知，讓第三者知道你的行蹤和去處。</a:t>
            </a:r>
            <a:endParaRPr lang="en-US" altLang="zh-TW" sz="3200" dirty="0" smtClean="0">
              <a:solidFill>
                <a:schemeClr val="accent2"/>
              </a:solidFill>
            </a:endParaRPr>
          </a:p>
          <a:p>
            <a:r>
              <a:rPr lang="en-US" altLang="zh-TW" dirty="0" smtClean="0"/>
              <a:t>		</a:t>
            </a:r>
            <a:r>
              <a:rPr lang="zh-TW" altLang="en-US" dirty="0" smtClean="0"/>
              <a:t>避免與不熟識或認識時間不超過三個月的網友見面。而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與網友見面，應找數名朋友作陪，</a:t>
            </a:r>
            <a:r>
              <a:rPr lang="zh-TW" altLang="en-US" dirty="0" smtClean="0"/>
              <a:t>避免單獨與網友見面，並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將對方的名字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時間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地點及預定回家時間告訴父母</a:t>
            </a:r>
            <a:r>
              <a:rPr lang="zh-TW" altLang="en-US" dirty="0" smtClean="0"/>
              <a:t>，也不隨意搭乘網友的交通工具 </a:t>
            </a:r>
          </a:p>
        </p:txBody>
      </p:sp>
      <p:pic>
        <p:nvPicPr>
          <p:cNvPr id="6" name="Picture 2" descr="C:\Documents and Settings\XP\桌面\未命4名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73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chemeClr val="accent2"/>
                </a:solidFill>
              </a:rPr>
              <a:t>T</a:t>
            </a:r>
            <a:r>
              <a:rPr lang="en-US" altLang="zh-TW" dirty="0" smtClean="0">
                <a:solidFill>
                  <a:srgbClr val="00B050"/>
                </a:solidFill>
              </a:rPr>
              <a:t>O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zh-TW" altLang="en-US" dirty="0" smtClean="0"/>
              <a:t>」安全守則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rgbClr val="00B050"/>
                </a:solidFill>
              </a:rPr>
              <a:t>Open</a:t>
            </a:r>
            <a:r>
              <a:rPr lang="zh-TW" altLang="en-US" sz="3200" dirty="0" smtClean="0">
                <a:solidFill>
                  <a:srgbClr val="00B050"/>
                </a:solidFill>
              </a:rPr>
              <a:t>：公開，讓家人知道你有和網友往來，並讓他們放心。</a:t>
            </a:r>
            <a:endParaRPr lang="en-US" altLang="zh-TW" sz="3200" dirty="0" smtClean="0">
              <a:solidFill>
                <a:srgbClr val="00B050"/>
              </a:solidFill>
            </a:endParaRPr>
          </a:p>
          <a:p>
            <a:r>
              <a:rPr lang="en-US" altLang="zh-TW" dirty="0" smtClean="0"/>
              <a:t>		</a:t>
            </a:r>
            <a:r>
              <a:rPr lang="zh-TW" altLang="en-US" dirty="0" smtClean="0"/>
              <a:t>交友要公開讓父母知道，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不私下交往，也不隨便收受網友禮物或和陌生網友有金錢上的往來。</a:t>
            </a:r>
            <a:r>
              <a:rPr lang="zh-TW" altLang="en-US" dirty="0" smtClean="0"/>
              <a:t>若接到任何令自己感到不舒服的訊息或信件時，不理會它，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</a:rPr>
              <a:t>必要時請父母或師長協助處理。 </a:t>
            </a:r>
          </a:p>
        </p:txBody>
      </p:sp>
      <p:pic>
        <p:nvPicPr>
          <p:cNvPr id="6" name="Picture 2" descr="C:\Documents and Settings\XP\桌面\未命4名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73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chemeClr val="accent2"/>
                </a:solidFill>
              </a:rPr>
              <a:t>T</a:t>
            </a:r>
            <a:r>
              <a:rPr lang="en-US" altLang="zh-TW" dirty="0" smtClean="0">
                <a:solidFill>
                  <a:srgbClr val="00B050"/>
                </a:solidFill>
              </a:rPr>
              <a:t>O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zh-TW" altLang="en-US" dirty="0" smtClean="0"/>
              <a:t>」安全守則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chemeClr val="accent3">
                    <a:lumMod val="75000"/>
                  </a:schemeClr>
                </a:solidFill>
              </a:rPr>
              <a:t>Place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</a:rPr>
              <a:t>：地點，與網友見面應選擇明亮</a:t>
            </a:r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</a:rPr>
              <a:t>、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</a:rPr>
              <a:t>人多</a:t>
            </a:r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</a:rPr>
              <a:t>、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</a:rPr>
              <a:t>交通方便且自己熟悉的公共場所</a:t>
            </a:r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</a:rPr>
              <a:t>。</a:t>
            </a:r>
            <a:endParaRPr lang="en-US" altLang="zh-TW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若網友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藉故要更改見面地點</a:t>
            </a:r>
            <a:r>
              <a:rPr lang="zh-TW" altLang="en-US" dirty="0" smtClean="0"/>
              <a:t>，例如：改至對方家中或偏遠僻靜之地，則千萬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不可答應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不要喝來路不明的飲料</a:t>
            </a:r>
            <a:r>
              <a:rPr lang="zh-TW" altLang="en-US" dirty="0" smtClean="0"/>
              <a:t>，即使離座回來後也不要再吃之前未吃完的食物。 </a:t>
            </a:r>
          </a:p>
        </p:txBody>
      </p:sp>
      <p:pic>
        <p:nvPicPr>
          <p:cNvPr id="1026" name="Picture 2" descr="C:\Documents and Settings\XP\桌面\未命名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774082" cy="27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781672" y="5301207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和</a:t>
            </a:r>
            <a:r>
              <a:rPr lang="zh-TW" altLang="en-US" sz="24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網友見面要注意什麼？</a:t>
            </a:r>
            <a:endParaRPr lang="en-US" altLang="zh-TW" sz="2400" dirty="0" smtClean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 algn="ctr"/>
            <a:r>
              <a:rPr lang="zh-TW" altLang="en-US" sz="2400" dirty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點我</a:t>
            </a:r>
            <a:r>
              <a:rPr lang="zh-TW" altLang="en-US" sz="24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看影片吧！</a:t>
            </a:r>
            <a:r>
              <a:rPr lang="zh-TW" altLang="en-US" sz="2400" dirty="0" smtClean="0">
                <a:solidFill>
                  <a:schemeClr val="bg1"/>
                </a:solidFill>
                <a:latin typeface="新細明體"/>
                <a:ea typeface="新細明體"/>
              </a:rPr>
              <a:t>→</a:t>
            </a:r>
            <a:endParaRPr lang="zh-TW" altLang="en-US" sz="2400" dirty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  <p:pic>
        <p:nvPicPr>
          <p:cNvPr id="11" name="Picture 2" descr="C:\Documents and Settings\XP\桌面\未命4名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73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討論時間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dirty="0" smtClean="0"/>
              <a:t>想一想，我們還可以用什麼方式保護自己，遠離網路交友陷阱？</a:t>
            </a:r>
            <a:endParaRPr lang="zh-TW" altLang="en-US" dirty="0"/>
          </a:p>
        </p:txBody>
      </p:sp>
      <p:pic>
        <p:nvPicPr>
          <p:cNvPr id="5124" name="Picture 4" descr="D:\嘉璘\輔導簡報（導師時間用）\用到素材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16668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196752"/>
            <a:ext cx="7848872" cy="36897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身處網路通訊發達的</a:t>
            </a:r>
            <a:r>
              <a:rPr lang="en-US" altLang="zh-TW" dirty="0"/>
              <a:t>E</a:t>
            </a:r>
            <a:r>
              <a:rPr lang="zh-TW" altLang="en-US" dirty="0"/>
              <a:t>世代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en-US" altLang="zh-TW" dirty="0" smtClean="0"/>
              <a:t>		</a:t>
            </a:r>
            <a:r>
              <a:rPr lang="zh-TW" altLang="en-US" dirty="0" smtClean="0"/>
              <a:t>你</a:t>
            </a:r>
            <a:r>
              <a:rPr lang="zh-TW" altLang="en-US" dirty="0" smtClean="0"/>
              <a:t>曾經透過網路交過</a:t>
            </a:r>
            <a:r>
              <a:rPr lang="zh-TW" altLang="en-US" dirty="0" smtClean="0"/>
              <a:t>朋友嗎？</a:t>
            </a:r>
            <a:endParaRPr lang="en-US" altLang="zh-TW" dirty="0" smtClean="0"/>
          </a:p>
          <a:p>
            <a:r>
              <a:rPr lang="zh-TW" altLang="en-US" dirty="0" smtClean="0"/>
              <a:t>網路的</a:t>
            </a:r>
            <a:r>
              <a:rPr lang="zh-TW" altLang="en-US" dirty="0"/>
              <a:t>特</a:t>
            </a:r>
            <a:r>
              <a:rPr lang="zh-TW" altLang="en-US" dirty="0" smtClean="0"/>
              <a:t>性使得我們能接觸到的人群增多，</a:t>
            </a:r>
            <a:endParaRPr lang="en-US" altLang="zh-TW" dirty="0" smtClean="0"/>
          </a:p>
          <a:p>
            <a:r>
              <a:rPr lang="en-US" altLang="zh-TW" dirty="0" smtClean="0"/>
              <a:t>		</a:t>
            </a:r>
            <a:r>
              <a:rPr lang="zh-TW" altLang="en-US" dirty="0" smtClean="0"/>
              <a:t>但</a:t>
            </a:r>
            <a:r>
              <a:rPr lang="zh-TW" altLang="en-US" dirty="0" smtClean="0"/>
              <a:t>在看不見的另一端，</a:t>
            </a:r>
            <a:endParaRPr lang="en-US" altLang="zh-TW" dirty="0" smtClean="0"/>
          </a:p>
          <a:p>
            <a:r>
              <a:rPr lang="en-US" altLang="zh-TW" dirty="0" smtClean="0"/>
              <a:t>			</a:t>
            </a:r>
            <a:r>
              <a:rPr lang="zh-TW" altLang="en-US" dirty="0" smtClean="0"/>
              <a:t>也</a:t>
            </a:r>
            <a:r>
              <a:rPr lang="zh-TW" altLang="en-US" dirty="0" smtClean="0"/>
              <a:t>有人心懷惡意潛伏著，</a:t>
            </a:r>
            <a:endParaRPr lang="en-US" altLang="zh-TW" dirty="0" smtClean="0"/>
          </a:p>
          <a:p>
            <a:r>
              <a:rPr lang="zh-TW" altLang="en-US" dirty="0" smtClean="0"/>
              <a:t>因此</a:t>
            </a:r>
            <a:r>
              <a:rPr lang="zh-TW" altLang="en-US" dirty="0" smtClean="0">
                <a:solidFill>
                  <a:srgbClr val="FF6600"/>
                </a:solidFill>
              </a:rPr>
              <a:t>如何去辨識危險、保護自己是相當重要的！</a:t>
            </a:r>
            <a:endParaRPr lang="zh-TW" altLang="en-US" dirty="0">
              <a:solidFill>
                <a:srgbClr val="FF6600"/>
              </a:solidFill>
            </a:endParaRP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97152"/>
            <a:ext cx="2752725" cy="16573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35696" y="5108991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網路真假難辨，</a:t>
            </a:r>
            <a:endParaRPr lang="en-US" altLang="zh-TW" sz="2400" dirty="0" smtClean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 algn="r"/>
            <a:r>
              <a:rPr lang="zh-TW" altLang="en-US" sz="2400" dirty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你看</a:t>
            </a:r>
            <a:r>
              <a:rPr lang="zh-TW" altLang="en-US" sz="24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得懂對方的</a:t>
            </a:r>
            <a:r>
              <a:rPr lang="zh-TW" altLang="en-US" sz="2400" dirty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內心</a:t>
            </a:r>
            <a:r>
              <a:rPr lang="zh-TW" altLang="en-US" sz="24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嗎？</a:t>
            </a:r>
            <a:endParaRPr lang="en-US" altLang="zh-TW" sz="2400" dirty="0" smtClean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  <a:p>
            <a:pPr algn="r"/>
            <a:r>
              <a:rPr lang="zh-TW" altLang="en-US" sz="24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點此看</a:t>
            </a:r>
            <a:r>
              <a:rPr lang="zh-TW" altLang="en-US" sz="2400" dirty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短</a:t>
            </a:r>
            <a:r>
              <a:rPr lang="zh-TW" altLang="en-US" sz="24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片→</a:t>
            </a:r>
            <a:endParaRPr lang="zh-TW" altLang="en-US" sz="2400" dirty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pic>
        <p:nvPicPr>
          <p:cNvPr id="4098" name="Picture 2" descr="C:\Documents and Settings\XP\桌面\尚未\17c8d780-c8cf-11e2-9965-2570bb8cbd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521968" cy="3521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網路交友只是一種交友管道，沒有好壞之分，</a:t>
            </a:r>
            <a:endParaRPr lang="en-US" altLang="zh-TW" dirty="0" smtClean="0"/>
          </a:p>
          <a:p>
            <a:r>
              <a:rPr lang="zh-TW" altLang="en-US" dirty="0"/>
              <a:t>重要</a:t>
            </a:r>
            <a:r>
              <a:rPr lang="zh-TW" altLang="en-US" dirty="0" smtClean="0"/>
              <a:t>的是</a:t>
            </a:r>
            <a:r>
              <a:rPr lang="zh-TW" altLang="en-US" dirty="0">
                <a:solidFill>
                  <a:srgbClr val="FF0000"/>
                </a:solidFill>
              </a:rPr>
              <a:t>使用</a:t>
            </a:r>
            <a:r>
              <a:rPr lang="zh-TW" altLang="en-US" dirty="0" smtClean="0">
                <a:solidFill>
                  <a:srgbClr val="FF0000"/>
                </a:solidFill>
              </a:rPr>
              <a:t>該平台滿足自己的需要外，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過程中也</a:t>
            </a:r>
            <a:r>
              <a:rPr lang="zh-TW" altLang="en-US" dirty="0">
                <a:solidFill>
                  <a:srgbClr val="FF0000"/>
                </a:solidFill>
              </a:rPr>
              <a:t>要</a:t>
            </a:r>
            <a:r>
              <a:rPr lang="zh-TW" altLang="en-US" dirty="0" smtClean="0">
                <a:solidFill>
                  <a:srgbClr val="FF0000"/>
                </a:solidFill>
              </a:rPr>
              <a:t>注意自己的隱私</a:t>
            </a:r>
            <a:r>
              <a:rPr lang="zh-TW" altLang="en-US" dirty="0">
                <a:solidFill>
                  <a:srgbClr val="FF0000"/>
                </a:solidFill>
              </a:rPr>
              <a:t>和身心</a:t>
            </a:r>
            <a:r>
              <a:rPr lang="zh-TW" altLang="en-US" dirty="0" smtClean="0">
                <a:solidFill>
                  <a:srgbClr val="FF0000"/>
                </a:solidFill>
              </a:rPr>
              <a:t>安全！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r>
              <a:rPr lang="zh-TW" altLang="en-US" dirty="0" smtClean="0"/>
              <a:t>透過今天所說的小撇步</a:t>
            </a:r>
            <a:endParaRPr lang="en-US" altLang="zh-TW" dirty="0" smtClean="0"/>
          </a:p>
          <a:p>
            <a:r>
              <a:rPr lang="zh-TW" altLang="en-US" dirty="0" smtClean="0"/>
              <a:t>做好安全保護再上網唷！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9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960" y="836712"/>
            <a:ext cx="7520940" cy="57606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2"/>
              </a:rPr>
              <a:t>網友？”惘”友？ 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2"/>
              </a:rPr>
              <a:t>~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2"/>
              </a:rPr>
              <a:t>青少年網路交友現況調查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3"/>
              </a:rPr>
              <a:t>[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3"/>
              </a:rPr>
              <a:t>調查報告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3"/>
              </a:rPr>
              <a:t>]2014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3"/>
              </a:rPr>
              <a:t>年兒少交友及戀愛現況調查報告記者會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4" tooltip="網路交友 10大陷阱報你知"/>
              </a:rPr>
              <a:t>網路交友 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4" tooltip="網路交友 10大陷阱報你知"/>
              </a:rPr>
              <a:t>10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4" tooltip="網路交友 10大陷阱報你知"/>
              </a:rPr>
              <a:t>大陷阱報你知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TW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陳金英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004 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）。</a:t>
            </a:r>
            <a:r>
              <a:rPr lang="zh-TW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網路使用習性、網路交友期望與社交焦慮之分析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r>
              <a:rPr lang="zh-TW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國立屏東科技大學社會工作系</a:t>
            </a: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5"/>
              </a:rPr>
              <a:t>警政署婦幼安全宣導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5"/>
              </a:rPr>
              <a:t>-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5"/>
              </a:rPr>
              <a:t>網路交友性侵害篇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6"/>
              </a:rPr>
              <a:t>影片：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6"/>
              </a:rPr>
              <a:t>[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6"/>
              </a:rPr>
              <a:t>蔡阿嘎性愛小學堂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6"/>
              </a:rPr>
              <a:t>3] 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6"/>
              </a:rPr>
              <a:t>網路交友約會陷阱多。小心帥哥變杰哥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6"/>
              </a:rPr>
              <a:t>!!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7"/>
              </a:rPr>
              <a:t>影片：網路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7"/>
              </a:rPr>
              <a:t>交友請小心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8"/>
              </a:rPr>
              <a:t>影片：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8"/>
              </a:rPr>
              <a:t>2008-20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8"/>
              </a:rPr>
              <a:t>表裡面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9"/>
              </a:rPr>
              <a:t>網路交友釣魚 女子慘遭設計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10"/>
              </a:rPr>
              <a:t>研究生微信搖出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10"/>
              </a:rPr>
              <a:t>47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10"/>
              </a:rPr>
              <a:t>歲美魔女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11"/>
              </a:rPr>
              <a:t>鄭照順 、鄒浮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11"/>
              </a:rPr>
              <a:t>安，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11"/>
              </a:rPr>
              <a:t>2011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11"/>
              </a:rPr>
              <a:t>。大學生網路使用行為與網路影響之研究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11"/>
              </a:rPr>
              <a:t>---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11"/>
              </a:rPr>
              <a:t>以高苑科技大學為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hlinkClick r:id="rId11"/>
              </a:rPr>
              <a:t>例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胡玉珍（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2010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）。大學生網路交友、自我揭露與愛情態度之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研究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zh-TW" b="1" dirty="0" smtClean="0"/>
              <a:t>網路</a:t>
            </a:r>
            <a:r>
              <a:rPr lang="zh-TW" altLang="zh-TW" b="1" dirty="0"/>
              <a:t>交友現況</a:t>
            </a:r>
            <a:endParaRPr lang="zh-TW" altLang="zh-TW" dirty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zh-TW" b="1" dirty="0" smtClean="0"/>
              <a:t>網路</a:t>
            </a:r>
            <a:r>
              <a:rPr lang="zh-TW" altLang="zh-TW" b="1" dirty="0"/>
              <a:t>交友</a:t>
            </a:r>
            <a:r>
              <a:rPr lang="zh-TW" altLang="zh-TW" b="1" dirty="0" smtClean="0"/>
              <a:t>的</a:t>
            </a:r>
            <a:r>
              <a:rPr lang="zh-TW" altLang="en-US" b="1" dirty="0" smtClean="0"/>
              <a:t>吸</a:t>
            </a:r>
            <a:r>
              <a:rPr lang="zh-TW" altLang="zh-TW" b="1" dirty="0" smtClean="0"/>
              <a:t>引力</a:t>
            </a:r>
            <a:endParaRPr lang="zh-TW" altLang="zh-TW" dirty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zh-TW" b="1" dirty="0" smtClean="0"/>
              <a:t>網路</a:t>
            </a:r>
            <a:r>
              <a:rPr lang="zh-TW" altLang="zh-TW" b="1" dirty="0"/>
              <a:t>交友的陷阱與防治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網路交友</a:t>
            </a:r>
            <a:r>
              <a:rPr lang="zh-TW" altLang="zh-TW" dirty="0" smtClean="0"/>
              <a:t>現況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Documents and Settings\XP\桌面\尚未\frien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429000"/>
            <a:ext cx="3733440" cy="37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652120" y="357301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華康娃娃體" panose="02010609010101010101" pitchFamily="49" charset="-120"/>
                <a:ea typeface="華康娃娃體" panose="02010609010101010101" pitchFamily="49" charset="-120"/>
              </a:rPr>
              <a:t>嘿！認識一下吧！</a:t>
            </a:r>
            <a:endParaRPr lang="zh-TW" altLang="en-US" sz="2400" dirty="0">
              <a:solidFill>
                <a:schemeClr val="bg1"/>
              </a:solidFill>
              <a:latin typeface="華康娃娃體" panose="02010609010101010101" pitchFamily="49" charset="-120"/>
              <a:ea typeface="華康娃娃體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9268428"/>
              </p:ext>
            </p:extLst>
          </p:nvPr>
        </p:nvGraphicFramePr>
        <p:xfrm>
          <a:off x="-468560" y="332656"/>
          <a:ext cx="5400600" cy="495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內容版面配置區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0194882"/>
              </p:ext>
            </p:extLst>
          </p:nvPr>
        </p:nvGraphicFramePr>
        <p:xfrm>
          <a:off x="4427984" y="332656"/>
          <a:ext cx="5076056" cy="491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211960" y="3717032"/>
            <a:ext cx="22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線上影片</a:t>
            </a:r>
            <a:r>
              <a:rPr lang="en-US" altLang="zh-TW" sz="2000" dirty="0"/>
              <a:t>/You </a:t>
            </a:r>
            <a:r>
              <a:rPr lang="en-US" altLang="zh-TW" sz="2000" dirty="0" smtClean="0"/>
              <a:t>Tube</a:t>
            </a:r>
            <a:endParaRPr lang="en-US" altLang="zh-TW" sz="2000" dirty="0"/>
          </a:p>
          <a:p>
            <a:r>
              <a:rPr lang="en-US" altLang="zh-TW" sz="2000" dirty="0" smtClean="0"/>
              <a:t>6.87%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187072" y="5734997"/>
            <a:ext cx="5705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大學生網路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使用行為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(2011)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84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你曾經在網路上交友嗎？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059832" y="5325015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大學生網路交友、自我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揭露</a:t>
            </a:r>
            <a:endPara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愛情態度之研究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(2010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1975660940"/>
              </p:ext>
            </p:extLst>
          </p:nvPr>
        </p:nvGraphicFramePr>
        <p:xfrm>
          <a:off x="611560" y="1268760"/>
          <a:ext cx="7884368" cy="360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爆炸 1 5"/>
          <p:cNvSpPr/>
          <p:nvPr/>
        </p:nvSpPr>
        <p:spPr>
          <a:xfrm>
            <a:off x="395536" y="1628800"/>
            <a:ext cx="8748464" cy="2418600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近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70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％的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大學生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曾經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交過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網友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/>
            </a:r>
            <a:b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</a:b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你也曾交過網友嗎？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733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/>
              <a:t>交友</a:t>
            </a:r>
            <a:r>
              <a:rPr lang="en-US" altLang="zh-TW" b="0" dirty="0" smtClean="0"/>
              <a:t>App</a:t>
            </a:r>
            <a:r>
              <a:rPr lang="zh-TW" altLang="en-US" b="0" dirty="0" smtClean="0"/>
              <a:t>「</a:t>
            </a:r>
            <a:r>
              <a:rPr lang="en-US" altLang="zh-TW" b="0" dirty="0" err="1" smtClean="0"/>
              <a:t>BeeTalk</a:t>
            </a:r>
            <a:r>
              <a:rPr lang="zh-TW" altLang="en-US" b="0" dirty="0" smtClean="0"/>
              <a:t>」調查之</a:t>
            </a:r>
            <a:r>
              <a:rPr lang="en-US" altLang="zh-TW" b="0" dirty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27584" y="5734997"/>
            <a:ext cx="7552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行動世代交友調查黑皮書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》(2014)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C:\Users\miss\Desktop\760ba149cf9cc7906b26bf6c1c846a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34792"/>
            <a:ext cx="6264696" cy="4703569"/>
          </a:xfrm>
          <a:prstGeom prst="rect">
            <a:avLst/>
          </a:prstGeom>
          <a:noFill/>
        </p:spPr>
      </p:pic>
      <p:sp>
        <p:nvSpPr>
          <p:cNvPr id="6" name="爆炸 1 5"/>
          <p:cNvSpPr/>
          <p:nvPr/>
        </p:nvSpPr>
        <p:spPr>
          <a:xfrm>
            <a:off x="449538" y="2090520"/>
            <a:ext cx="8514950" cy="2418600"/>
          </a:xfrm>
          <a:prstGeom prst="irregularSeal1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手機一族每</a:t>
            </a:r>
            <a:r>
              <a:rPr lang="en-US" alt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5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人就有</a:t>
            </a:r>
            <a:r>
              <a:rPr lang="en-US" alt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1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人，透過網路結交新朋友</a:t>
            </a: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ea"/>
                <a:ea typeface="+mj-ea"/>
              </a:rPr>
              <a:t>！</a:t>
            </a:r>
            <a:endParaRPr lang="en-US" altLang="zh-TW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/>
              <a:t>交友</a:t>
            </a:r>
            <a:r>
              <a:rPr lang="en-US" altLang="zh-TW" b="0" dirty="0" smtClean="0"/>
              <a:t>App</a:t>
            </a:r>
            <a:r>
              <a:rPr lang="zh-TW" altLang="en-US" b="0" dirty="0" smtClean="0"/>
              <a:t>「</a:t>
            </a:r>
            <a:r>
              <a:rPr lang="en-US" altLang="zh-TW" b="0" dirty="0" err="1" smtClean="0"/>
              <a:t>BeeTalk</a:t>
            </a:r>
            <a:r>
              <a:rPr lang="zh-TW" altLang="en-US" b="0" dirty="0" smtClean="0"/>
              <a:t>」調查之</a:t>
            </a:r>
            <a:r>
              <a:rPr lang="en-US" altLang="zh-TW" b="0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827584" y="5734997"/>
            <a:ext cx="7552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行動世代交友調查黑皮書</a:t>
            </a:r>
            <a:r>
              <a:rPr lang="en-US" altLang="zh-TW" sz="3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》(2014)</a:t>
            </a:r>
            <a:endParaRPr lang="zh-TW" altLang="en-US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C:\Users\miss\Desktop\647977d4d4b210f3faf237acb31ba9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011" y="997093"/>
            <a:ext cx="6301333" cy="4736163"/>
          </a:xfrm>
          <a:prstGeom prst="rect">
            <a:avLst/>
          </a:prstGeom>
          <a:noFill/>
        </p:spPr>
      </p:pic>
      <p:sp>
        <p:nvSpPr>
          <p:cNvPr id="6" name="爆炸 1 5"/>
          <p:cNvSpPr/>
          <p:nvPr/>
        </p:nvSpPr>
        <p:spPr>
          <a:xfrm>
            <a:off x="107504" y="1196752"/>
            <a:ext cx="9145016" cy="4536504"/>
          </a:xfrm>
          <a:prstGeom prst="irregularSeal1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大學生的年齡層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ctr"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對手機交友平台接受度最高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ctr"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而且男生比女生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algn="ctr">
              <a:defRPr/>
            </a:pP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更願意嘗試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網路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交友！</a:t>
            </a:r>
            <a:endParaRPr lang="en-US" altLang="zh-TW" sz="32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1088</TotalTime>
  <Words>1916</Words>
  <Application>Microsoft Office PowerPoint</Application>
  <PresentationFormat>如螢幕大小 (4:3)</PresentationFormat>
  <Paragraphs>211</Paragraphs>
  <Slides>31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角度</vt:lpstr>
      <vt:lpstr>網路交友停看聽！</vt:lpstr>
      <vt:lpstr>PowerPoint 簡報</vt:lpstr>
      <vt:lpstr>前言</vt:lpstr>
      <vt:lpstr>目次</vt:lpstr>
      <vt:lpstr>網路交友現況</vt:lpstr>
      <vt:lpstr>PowerPoint 簡報</vt:lpstr>
      <vt:lpstr>你曾經在網路上交友嗎？</vt:lpstr>
      <vt:lpstr>交友App「BeeTalk」調查之1</vt:lpstr>
      <vt:lpstr>交友App「BeeTalk」調查之2</vt:lpstr>
      <vt:lpstr>PowerPoint 簡報</vt:lpstr>
      <vt:lpstr>網路交友的管道</vt:lpstr>
      <vt:lpstr>討論時間</vt:lpstr>
      <vt:lpstr>網路交友的吸引力</vt:lpstr>
      <vt:lpstr>網路交友的魅力大公開1</vt:lpstr>
      <vt:lpstr>網路交友的魅力大公開2</vt:lpstr>
      <vt:lpstr>討論時間</vt:lpstr>
      <vt:lpstr>網路交友的陷阱與防治</vt:lpstr>
      <vt:lpstr>1.網路交友風險</vt:lpstr>
      <vt:lpstr>醉翁之意不在酒</vt:lpstr>
      <vt:lpstr>秘密大開</vt:lpstr>
      <vt:lpstr>顧此失彼</vt:lpstr>
      <vt:lpstr>原來攏喜假</vt:lpstr>
      <vt:lpstr>不知變小三</vt:lpstr>
      <vt:lpstr>2.防範網路交友陷阱</vt:lpstr>
      <vt:lpstr>「STOP」安全守則</vt:lpstr>
      <vt:lpstr>「STOP」安全守則</vt:lpstr>
      <vt:lpstr>「STOP」安全守則</vt:lpstr>
      <vt:lpstr>「STOP」安全守則</vt:lpstr>
      <vt:lpstr>討論時間</vt:lpstr>
      <vt:lpstr>結語</vt:lpstr>
      <vt:lpstr>參考資料</vt:lpstr>
    </vt:vector>
  </TitlesOfParts>
  <Company>Orz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網路交友停看聽！</dc:title>
  <dc:creator>miss</dc:creator>
  <cp:lastModifiedBy>XP</cp:lastModifiedBy>
  <cp:revision>115</cp:revision>
  <dcterms:created xsi:type="dcterms:W3CDTF">2014-08-26T22:16:46Z</dcterms:created>
  <dcterms:modified xsi:type="dcterms:W3CDTF">2014-09-03T07:07:12Z</dcterms:modified>
</cp:coreProperties>
</file>